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0D8_7B893D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4332" r:id="rId2"/>
    <p:sldId id="4353" r:id="rId3"/>
    <p:sldId id="4340" r:id="rId4"/>
    <p:sldId id="4342" r:id="rId5"/>
    <p:sldId id="4344" r:id="rId6"/>
    <p:sldId id="4345" r:id="rId7"/>
    <p:sldId id="4347" r:id="rId8"/>
    <p:sldId id="4351" r:id="rId9"/>
    <p:sldId id="4354" r:id="rId10"/>
    <p:sldId id="4357" r:id="rId11"/>
    <p:sldId id="4377" r:id="rId12"/>
    <p:sldId id="4372" r:id="rId13"/>
    <p:sldId id="4373" r:id="rId14"/>
    <p:sldId id="4376" r:id="rId15"/>
    <p:sldId id="349" r:id="rId16"/>
    <p:sldId id="4382" r:id="rId17"/>
    <p:sldId id="269" r:id="rId18"/>
    <p:sldId id="4309" r:id="rId19"/>
    <p:sldId id="43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C74B479-E99A-AF3A-92DB-DAA5364B8025}" name="Asim Biswal" initials="AB" userId="S::abiswal@BERKELEY.EDU::c90a7c37-080e-4e4a-9722-94e3d245594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95"/>
    <p:restoredTop sz="72080"/>
  </p:normalViewPr>
  <p:slideViewPr>
    <p:cSldViewPr snapToGrid="0">
      <p:cViewPr varScale="1">
        <p:scale>
          <a:sx n="82" d="100"/>
          <a:sy n="82" d="100"/>
        </p:scale>
        <p:origin x="17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10D8_7B893D1B.xml><?xml version="1.0" encoding="utf-8"?>
<p188:cmLst xmlns:a="http://schemas.openxmlformats.org/drawingml/2006/main" xmlns:r="http://schemas.openxmlformats.org/officeDocument/2006/relationships" xmlns:p188="http://schemas.microsoft.com/office/powerpoint/2018/8/main">
  <p188:cm id="{6D80DBAB-238D-FA4B-B710-F2775CEC53DE}" authorId="{AC74B479-E99A-AF3A-92DB-DAA5364B8025}" created="2025-01-19T21:50:21.559">
    <ac:deMkLst xmlns:ac="http://schemas.microsoft.com/office/drawing/2013/main/command">
      <pc:docMk xmlns:pc="http://schemas.microsoft.com/office/powerpoint/2013/main/command"/>
      <pc:sldMk xmlns:pc="http://schemas.microsoft.com/office/powerpoint/2013/main/command" cId="2072591643" sldId="4312"/>
      <ac:spMk id="6" creationId="{56E649B8-F98B-B14B-9D72-4BCF9DE7F894}"/>
    </ac:deMkLst>
    <p188:replyLst>
      <p188:reply id="{503BBB7A-08A1-374E-8A81-FF29D6721237}" authorId="{AC74B479-E99A-AF3A-92DB-DAA5364B8025}" created="2025-01-19T21:51:05.322">
        <p188:txBody>
          <a:bodyPr/>
          <a:lstStyle/>
          <a:p>
            <a:r>
              <a:rPr lang="en-US"/>
              <a:t>maybe more call-to-action-y?</a:t>
            </a:r>
          </a:p>
        </p188:txBody>
      </p188:reply>
      <p188:reply id="{F42C6432-7159-CB49-A652-D49337CEE554}" authorId="{AC74B479-E99A-AF3A-92DB-DAA5364B8025}" created="2025-01-19T21:59:36.481">
        <p188:txBody>
          <a:bodyPr/>
          <a:lstStyle/>
          <a:p>
            <a:r>
              <a:rPr lang="en-US"/>
              <a:t>the future of how we interact with data will be TAG</a:t>
            </a:r>
          </a:p>
        </p188:txBody>
      </p188:reply>
      <p188:reply id="{54077A97-6E20-194C-ACC5-80B7FB549CCD}" authorId="{AC74B479-E99A-AF3A-92DB-DAA5364B8025}" created="2025-01-19T22:00:20.043">
        <p188:txBody>
          <a:bodyPr/>
          <a:lstStyle/>
          <a:p>
            <a:r>
              <a:rPr lang="en-US"/>
              <a:t>think bigger — go beyond RAG and Text2SQL and look at the whole design space</a:t>
            </a:r>
          </a:p>
        </p188:txBody>
      </p188:reply>
      <p188:reply id="{F021EDE5-874F-DB4F-867C-5F398CC33F26}" authorId="{AC74B479-E99A-AF3A-92DB-DAA5364B8025}" created="2025-01-19T22:01:06.451">
        <p188:txBody>
          <a:bodyPr/>
          <a:lstStyle/>
          <a:p>
            <a:r>
              <a:rPr lang="en-US"/>
              <a:t>remove tag bench bullet</a:t>
            </a:r>
          </a:p>
        </p188:txBody>
      </p188:reply>
    </p188:replyLst>
    <p188:txBody>
      <a:bodyPr/>
      <a:lstStyle/>
      <a:p>
        <a:r>
          <a:rPr lang="en-US"/>
          <a:t>first bullet can be made less clunky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37457-57D9-E74C-B428-1FBD8E62657F}" type="datetimeFigureOut">
              <a:rPr lang="en-US" smtClean="0"/>
              <a:t>4/15/25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5B0CE-D171-6E4D-BD21-5878CB53CEE9}" type="slidenum">
              <a:rPr lang="en-US" smtClean="0"/>
              <a:t>‹#›</a:t>
            </a:fld>
            <a:endParaRPr lang="en-US"/>
          </a:p>
        </p:txBody>
      </p:sp>
    </p:spTree>
    <p:extLst>
      <p:ext uri="{BB962C8B-B14F-4D97-AF65-F5344CB8AC3E}">
        <p14:creationId xmlns:p14="http://schemas.microsoft.com/office/powerpoint/2010/main" val="35131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13fcf9a7ce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 tag</a:t>
            </a:r>
            <a:endParaRPr dirty="0"/>
          </a:p>
        </p:txBody>
      </p:sp>
      <p:sp>
        <p:nvSpPr>
          <p:cNvPr id="369" name="Google Shape;369;g313fcf9a7ce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6D6D-A0FC-91E8-5DFC-88C64E5E8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FF42F-6FD0-5915-461F-0C1DC92BBDB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77F28A8-9DD8-A759-C1D9-E632C5AD52BF}"/>
              </a:ext>
            </a:extLst>
          </p:cNvPr>
          <p:cNvSpPr>
            <a:spLocks noGrp="1"/>
          </p:cNvSpPr>
          <p:nvPr>
            <p:ph type="body" idx="1"/>
          </p:nvPr>
        </p:nvSpPr>
        <p:spPr/>
        <p:txBody>
          <a:bodyPr/>
          <a:lstStyle/>
          <a:p>
            <a:r>
              <a:rPr lang="en-US" dirty="0"/>
              <a:t>The VISION for TAG (Table Augmented Generation) is to unify these quadrants and combine the strengths of language models and data systems.</a:t>
            </a:r>
          </a:p>
        </p:txBody>
      </p:sp>
    </p:spTree>
    <p:extLst>
      <p:ext uri="{BB962C8B-B14F-4D97-AF65-F5344CB8AC3E}">
        <p14:creationId xmlns:p14="http://schemas.microsoft.com/office/powerpoint/2010/main" val="369403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a:extLst>
            <a:ext uri="{FF2B5EF4-FFF2-40B4-BE49-F238E27FC236}">
              <a16:creationId xmlns:a16="http://schemas.microsoft.com/office/drawing/2014/main" id="{CFB7BA1B-6A32-35B1-7F67-5151D4106C98}"/>
            </a:ext>
          </a:extLst>
        </p:cNvPr>
        <p:cNvGrpSpPr/>
        <p:nvPr/>
      </p:nvGrpSpPr>
      <p:grpSpPr>
        <a:xfrm>
          <a:off x="0" y="0"/>
          <a:ext cx="0" cy="0"/>
          <a:chOff x="0" y="0"/>
          <a:chExt cx="0" cy="0"/>
        </a:xfrm>
      </p:grpSpPr>
      <p:sp>
        <p:nvSpPr>
          <p:cNvPr id="436" name="Google Shape;436;p18:notes">
            <a:extLst>
              <a:ext uri="{FF2B5EF4-FFF2-40B4-BE49-F238E27FC236}">
                <a16:creationId xmlns:a16="http://schemas.microsoft.com/office/drawing/2014/main" id="{219EC318-06B9-64E6-43AC-D0970A9E15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a:t>
            </a:r>
            <a:endParaRPr dirty="0"/>
          </a:p>
        </p:txBody>
      </p:sp>
      <p:sp>
        <p:nvSpPr>
          <p:cNvPr id="437" name="Google Shape;437;p18:notes">
            <a:extLst>
              <a:ext uri="{FF2B5EF4-FFF2-40B4-BE49-F238E27FC236}">
                <a16:creationId xmlns:a16="http://schemas.microsoft.com/office/drawing/2014/main" id="{1BE89C41-5006-1C50-ABBC-F843859736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14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a:extLst>
            <a:ext uri="{FF2B5EF4-FFF2-40B4-BE49-F238E27FC236}">
              <a16:creationId xmlns:a16="http://schemas.microsoft.com/office/drawing/2014/main" id="{A8D082CA-472E-2233-029D-78E3C9F6FF08}"/>
            </a:ext>
          </a:extLst>
        </p:cNvPr>
        <p:cNvGrpSpPr/>
        <p:nvPr/>
      </p:nvGrpSpPr>
      <p:grpSpPr>
        <a:xfrm>
          <a:off x="0" y="0"/>
          <a:ext cx="0" cy="0"/>
          <a:chOff x="0" y="0"/>
          <a:chExt cx="0" cy="0"/>
        </a:xfrm>
      </p:grpSpPr>
      <p:sp>
        <p:nvSpPr>
          <p:cNvPr id="436" name="Google Shape;436;p18:notes">
            <a:extLst>
              <a:ext uri="{FF2B5EF4-FFF2-40B4-BE49-F238E27FC236}">
                <a16:creationId xmlns:a16="http://schemas.microsoft.com/office/drawing/2014/main" id="{DFA79635-4665-BC35-8B95-A35EC5F0A1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a:t>
            </a:r>
            <a:endParaRPr dirty="0"/>
          </a:p>
        </p:txBody>
      </p:sp>
      <p:sp>
        <p:nvSpPr>
          <p:cNvPr id="437" name="Google Shape;437;p18:notes">
            <a:extLst>
              <a:ext uri="{FF2B5EF4-FFF2-40B4-BE49-F238E27FC236}">
                <a16:creationId xmlns:a16="http://schemas.microsoft.com/office/drawing/2014/main" id="{2C9905C2-EE89-1BFD-8F42-0BFC502B8B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85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a:extLst>
            <a:ext uri="{FF2B5EF4-FFF2-40B4-BE49-F238E27FC236}">
              <a16:creationId xmlns:a16="http://schemas.microsoft.com/office/drawing/2014/main" id="{70D72741-A221-BB92-0AA8-080D34573536}"/>
            </a:ext>
          </a:extLst>
        </p:cNvPr>
        <p:cNvGrpSpPr/>
        <p:nvPr/>
      </p:nvGrpSpPr>
      <p:grpSpPr>
        <a:xfrm>
          <a:off x="0" y="0"/>
          <a:ext cx="0" cy="0"/>
          <a:chOff x="0" y="0"/>
          <a:chExt cx="0" cy="0"/>
        </a:xfrm>
      </p:grpSpPr>
      <p:sp>
        <p:nvSpPr>
          <p:cNvPr id="436" name="Google Shape;436;p18:notes">
            <a:extLst>
              <a:ext uri="{FF2B5EF4-FFF2-40B4-BE49-F238E27FC236}">
                <a16:creationId xmlns:a16="http://schemas.microsoft.com/office/drawing/2014/main" id="{6E144F8B-310A-3ADB-66F2-566F48A479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a:t>
            </a:r>
            <a:endParaRPr dirty="0"/>
          </a:p>
        </p:txBody>
      </p:sp>
      <p:sp>
        <p:nvSpPr>
          <p:cNvPr id="437" name="Google Shape;437;p18:notes">
            <a:extLst>
              <a:ext uri="{FF2B5EF4-FFF2-40B4-BE49-F238E27FC236}">
                <a16:creationId xmlns:a16="http://schemas.microsoft.com/office/drawing/2014/main" id="{DF69708D-31AE-A184-3533-47501F3107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710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a:extLst>
            <a:ext uri="{FF2B5EF4-FFF2-40B4-BE49-F238E27FC236}">
              <a16:creationId xmlns:a16="http://schemas.microsoft.com/office/drawing/2014/main" id="{003DE34B-A54E-3C7C-9C40-701475FD305B}"/>
            </a:ext>
          </a:extLst>
        </p:cNvPr>
        <p:cNvGrpSpPr/>
        <p:nvPr/>
      </p:nvGrpSpPr>
      <p:grpSpPr>
        <a:xfrm>
          <a:off x="0" y="0"/>
          <a:ext cx="0" cy="0"/>
          <a:chOff x="0" y="0"/>
          <a:chExt cx="0" cy="0"/>
        </a:xfrm>
      </p:grpSpPr>
      <p:sp>
        <p:nvSpPr>
          <p:cNvPr id="436" name="Google Shape;436;p18:notes">
            <a:extLst>
              <a:ext uri="{FF2B5EF4-FFF2-40B4-BE49-F238E27FC236}">
                <a16:creationId xmlns:a16="http://schemas.microsoft.com/office/drawing/2014/main" id="{B695557E-13D1-18CD-0CF4-EF7FC6ABB5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a:t>
            </a:r>
            <a:endParaRPr dirty="0"/>
          </a:p>
        </p:txBody>
      </p:sp>
      <p:sp>
        <p:nvSpPr>
          <p:cNvPr id="437" name="Google Shape;437;p18:notes">
            <a:extLst>
              <a:ext uri="{FF2B5EF4-FFF2-40B4-BE49-F238E27FC236}">
                <a16:creationId xmlns:a16="http://schemas.microsoft.com/office/drawing/2014/main" id="{AB97553A-1991-EE55-21A9-B974BFBB36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04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LOTUS is a query engine we've been building for LLM-powered data processing at Stanford and </a:t>
            </a:r>
            <a:r>
              <a:rPr lang="en-US" dirty="0" err="1"/>
              <a:t>berkeley</a:t>
            </a:r>
            <a:endParaRPr lang="en-US" dirty="0"/>
          </a:p>
          <a:p>
            <a:r>
              <a:rPr lang="en-US" dirty="0"/>
              <a:t>I’ll very briefly talk about some of the key ideas, but you can find more about it in our paper and you can also pip install and try it out</a:t>
            </a:r>
          </a:p>
          <a:p>
            <a:r>
              <a:rPr lang="en-US" dirty="0"/>
              <a:t>Our goal with building LOTUS was to provide this optimized efficient execution engine that serves a core set of AI-based primitives that we repeatedly see in real applications</a:t>
            </a:r>
          </a:p>
        </p:txBody>
      </p:sp>
      <p:sp>
        <p:nvSpPr>
          <p:cNvPr id="4" name="Slide Number Placeholder 3"/>
          <p:cNvSpPr>
            <a:spLocks noGrp="1"/>
          </p:cNvSpPr>
          <p:nvPr>
            <p:ph type="sldNum" sz="quarter" idx="5"/>
          </p:nvPr>
        </p:nvSpPr>
        <p:spPr/>
        <p:txBody>
          <a:bodyPr/>
          <a:lstStyle/>
          <a:p>
            <a:fld id="{AC92B327-5233-F34C-B55A-9BADC9DDC7D5}" type="slidenum">
              <a:rPr lang="en-US" smtClean="0"/>
              <a:t>15</a:t>
            </a:fld>
            <a:endParaRPr lang="en-US"/>
          </a:p>
        </p:txBody>
      </p:sp>
    </p:spTree>
    <p:extLst>
      <p:ext uri="{BB962C8B-B14F-4D97-AF65-F5344CB8AC3E}">
        <p14:creationId xmlns:p14="http://schemas.microsoft.com/office/powerpoint/2010/main" val="2352565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A7F5-013E-A3D3-FF5C-A21BF116F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56714-1478-24EE-AE54-BD2B91B8C54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5DB5751-AB2D-92B4-B3D4-D1526477EF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job of the query engine is then to orchestrate the LLM over this large corpus in an efficient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execution engine needs to handle all the low level details of managing things like context space, </a:t>
            </a:r>
            <a:r>
              <a:rPr lang="en-US" dirty="0" err="1"/>
              <a:t>api</a:t>
            </a:r>
            <a:r>
              <a:rPr lang="en-US" dirty="0"/>
              <a:t> calls, batching, and various optimizations to get good performance and high quality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Naïve execution over a lot of data could incur very high cost, involving multiple iterative or recursive calls to the LLM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execution engine needs to handle all the low level details of managing things like context space, </a:t>
            </a:r>
            <a:r>
              <a:rPr lang="en-US" dirty="0" err="1"/>
              <a:t>api</a:t>
            </a:r>
            <a:r>
              <a:rPr lang="en-US" dirty="0"/>
              <a:t> calls, batching, and various optimizations to get good performance and high quality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9E3FFE42-A372-BDF6-9A48-91F9DF434B06}"/>
              </a:ext>
            </a:extLst>
          </p:cNvPr>
          <p:cNvSpPr>
            <a:spLocks noGrp="1"/>
          </p:cNvSpPr>
          <p:nvPr>
            <p:ph type="sldNum" sz="quarter" idx="5"/>
          </p:nvPr>
        </p:nvSpPr>
        <p:spPr/>
        <p:txBody>
          <a:bodyPr/>
          <a:lstStyle/>
          <a:p>
            <a:fld id="{AC92B327-5233-F34C-B55A-9BADC9DDC7D5}" type="slidenum">
              <a:rPr lang="en-US" smtClean="0"/>
              <a:t>16</a:t>
            </a:fld>
            <a:endParaRPr lang="en-US"/>
          </a:p>
        </p:txBody>
      </p:sp>
    </p:spTree>
    <p:extLst>
      <p:ext uri="{BB962C8B-B14F-4D97-AF65-F5344CB8AC3E}">
        <p14:creationId xmlns:p14="http://schemas.microsoft.com/office/powerpoint/2010/main" val="2770057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4bf62c5d4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34bf62c5d4b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We want to cover the entire quadrant, with questions that require natural language reasoning capabilities and world knowledge not directly present in the table.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a:extLst>
            <a:ext uri="{FF2B5EF4-FFF2-40B4-BE49-F238E27FC236}">
              <a16:creationId xmlns:a16="http://schemas.microsoft.com/office/drawing/2014/main" id="{1A713769-93C3-1F05-C2E9-DCC591CC93D3}"/>
            </a:ext>
          </a:extLst>
        </p:cNvPr>
        <p:cNvGrpSpPr/>
        <p:nvPr/>
      </p:nvGrpSpPr>
      <p:grpSpPr>
        <a:xfrm>
          <a:off x="0" y="0"/>
          <a:ext cx="0" cy="0"/>
          <a:chOff x="0" y="0"/>
          <a:chExt cx="0" cy="0"/>
        </a:xfrm>
      </p:grpSpPr>
      <p:sp>
        <p:nvSpPr>
          <p:cNvPr id="882" name="Google Shape;882;g32abc9ab07b_0_181:notes">
            <a:extLst>
              <a:ext uri="{FF2B5EF4-FFF2-40B4-BE49-F238E27FC236}">
                <a16:creationId xmlns:a16="http://schemas.microsoft.com/office/drawing/2014/main" id="{2DE5F9C7-10C7-1278-A7A6-87FCDA0CE7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32abc9ab07b_0_181:notes">
            <a:extLst>
              <a:ext uri="{FF2B5EF4-FFF2-40B4-BE49-F238E27FC236}">
                <a16:creationId xmlns:a16="http://schemas.microsoft.com/office/drawing/2014/main" id="{84E2AEC4-DC18-BD92-DEB0-AC44B8CC98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On the x-axis we’ll have execution accuracy for our benchmark, consisting of 60 non aggregation queries.</a:t>
            </a:r>
          </a:p>
          <a:p>
            <a:pPr marL="457200" lvl="0" indent="-298450" algn="l" rtl="0">
              <a:spcBef>
                <a:spcPts val="0"/>
              </a:spcBef>
              <a:spcAft>
                <a:spcPts val="0"/>
              </a:spcAft>
              <a:buSzPts val="1100"/>
              <a:buChar char="-"/>
            </a:pPr>
            <a:r>
              <a:rPr lang="en-US" dirty="0"/>
              <a:t>Zero-shot Text2SQL (where the SQL generated is executed on the SQLite DB to get the answer), answers just 17% of queries correctly</a:t>
            </a:r>
          </a:p>
          <a:p>
            <a:pPr marL="457200" lvl="0" indent="-298450" algn="l" rtl="0">
              <a:spcBef>
                <a:spcPts val="0"/>
              </a:spcBef>
              <a:spcAft>
                <a:spcPts val="0"/>
              </a:spcAft>
              <a:buSzPts val="1100"/>
              <a:buChar char="-"/>
            </a:pPr>
            <a:r>
              <a:rPr lang="en-US" dirty="0"/>
              <a:t>RAG (with E5 embedding model and FAISS index) is unable to answer a single question correctly, limited to point lookups on single tables and unable to capture the complexity of joins required for the benchmark queries.</a:t>
            </a:r>
          </a:p>
          <a:p>
            <a:pPr marL="457200" lvl="0" indent="-298450" algn="l" rtl="0">
              <a:spcBef>
                <a:spcPts val="0"/>
              </a:spcBef>
              <a:spcAft>
                <a:spcPts val="0"/>
              </a:spcAft>
              <a:buSzPts val="1100"/>
              <a:buChar char="-"/>
            </a:pPr>
            <a:r>
              <a:rPr lang="en-US" dirty="0"/>
              <a:t>We also evaluate two stronger baselines, including Text2SQL followed by an LM generation step along with RAG + </a:t>
            </a:r>
            <a:r>
              <a:rPr lang="en-US" dirty="0" err="1"/>
              <a:t>Rerank</a:t>
            </a:r>
            <a:r>
              <a:rPr lang="en-US" dirty="0"/>
              <a:t> baseline where retrieved rows are assigned a score from 0 to 1 before input into the model.</a:t>
            </a:r>
          </a:p>
          <a:p>
            <a:pPr marL="457200" lvl="0" indent="-298450" algn="l" rtl="0">
              <a:spcBef>
                <a:spcPts val="0"/>
              </a:spcBef>
              <a:spcAft>
                <a:spcPts val="0"/>
              </a:spcAft>
              <a:buSzPts val="1100"/>
              <a:buChar char="-"/>
            </a:pPr>
            <a:r>
              <a:rPr lang="en-US" dirty="0"/>
              <a:t>An overview of our evaluation confirms that prior methods were unsuccessful in answering these complex queries.</a:t>
            </a:r>
            <a:endParaRPr dirty="0"/>
          </a:p>
          <a:p>
            <a:pPr marL="457200" lvl="0" indent="-298450" algn="l" rtl="0">
              <a:spcBef>
                <a:spcPts val="0"/>
              </a:spcBef>
              <a:spcAft>
                <a:spcPts val="0"/>
              </a:spcAft>
              <a:buSzPts val="1100"/>
              <a:buChar char="-"/>
            </a:pPr>
            <a:r>
              <a:rPr lang="en-US" dirty="0"/>
              <a:t>Handwritten TAG pipelines, implemented with LOTUS operators (which you’ll hear more about in the next talk), showcase the potential of TAG systems</a:t>
            </a:r>
          </a:p>
        </p:txBody>
      </p:sp>
    </p:spTree>
    <p:extLst>
      <p:ext uri="{BB962C8B-B14F-4D97-AF65-F5344CB8AC3E}">
        <p14:creationId xmlns:p14="http://schemas.microsoft.com/office/powerpoint/2010/main" val="202596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our evaluation, we can safely predict that new tag methods that leverage more of the rich design space will outperform baselines. In other words, Text2SQL won’t be enough on its own.</a:t>
            </a:r>
          </a:p>
          <a:p>
            <a:r>
              <a:rPr lang="en-US" dirty="0"/>
              <a:t>Also, TAG-Bench is still being actively worked on! We’re looking forward to quickly providing more queries to test on.</a:t>
            </a:r>
          </a:p>
        </p:txBody>
      </p:sp>
    </p:spTree>
    <p:extLst>
      <p:ext uri="{BB962C8B-B14F-4D97-AF65-F5344CB8AC3E}">
        <p14:creationId xmlns:p14="http://schemas.microsoft.com/office/powerpoint/2010/main" val="71911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D5D72-35CD-5647-3234-107065791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2E86E-B94B-F9C0-D448-551B8CC86A7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3E6D4D-331D-07D6-89AA-3EC65EB2F01F}"/>
              </a:ext>
            </a:extLst>
          </p:cNvPr>
          <p:cNvSpPr>
            <a:spLocks noGrp="1"/>
          </p:cNvSpPr>
          <p:nvPr>
            <p:ph type="body" idx="1"/>
          </p:nvPr>
        </p:nvSpPr>
        <p:spPr/>
        <p:txBody>
          <a:bodyPr/>
          <a:lstStyle/>
          <a:p>
            <a:r>
              <a:rPr lang="en-US" dirty="0"/>
              <a:t>Going back to this question, we can begin to see the complex requirements of realistic user questions</a:t>
            </a:r>
          </a:p>
          <a:p>
            <a:r>
              <a:rPr lang="en-US" dirty="0"/>
              <a:t> and also the opportunities for combining LM capabilities with database ones</a:t>
            </a:r>
          </a:p>
        </p:txBody>
      </p:sp>
    </p:spTree>
    <p:extLst>
      <p:ext uri="{BB962C8B-B14F-4D97-AF65-F5344CB8AC3E}">
        <p14:creationId xmlns:p14="http://schemas.microsoft.com/office/powerpoint/2010/main" val="102399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8515D-2FF2-E47C-8473-461D00A98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45CEC-4D49-6FB0-8C8B-6F8328FD2B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FA8F695-3572-0F3D-262A-AEA894494413}"/>
              </a:ext>
            </a:extLst>
          </p:cNvPr>
          <p:cNvSpPr>
            <a:spLocks noGrp="1"/>
          </p:cNvSpPr>
          <p:nvPr>
            <p:ph type="body" idx="1"/>
          </p:nvPr>
        </p:nvSpPr>
        <p:spPr/>
        <p:txBody>
          <a:bodyPr/>
          <a:lstStyle/>
          <a:p>
            <a:r>
              <a:rPr lang="en-US" dirty="0"/>
              <a:t>So I could ask a question like this to </a:t>
            </a:r>
            <a:r>
              <a:rPr lang="en-US" dirty="0" err="1"/>
              <a:t>chatgpt</a:t>
            </a:r>
            <a:r>
              <a:rPr lang="en-US" dirty="0"/>
              <a:t>, and </a:t>
            </a:r>
            <a:r>
              <a:rPr lang="en-US" dirty="0" err="1"/>
              <a:t>openai's</a:t>
            </a:r>
            <a:r>
              <a:rPr lang="en-US" dirty="0"/>
              <a:t> 4o models actually implement RAG under the hood using web search</a:t>
            </a:r>
          </a:p>
          <a:p>
            <a:r>
              <a:rPr lang="en-US" dirty="0"/>
              <a:t>And it'll give me this answer</a:t>
            </a:r>
          </a:p>
          <a:p>
            <a:r>
              <a:rPr lang="en-US" dirty="0"/>
              <a:t>At first glance this looks reasonable</a:t>
            </a:r>
          </a:p>
        </p:txBody>
      </p:sp>
    </p:spTree>
    <p:extLst>
      <p:ext uri="{BB962C8B-B14F-4D97-AF65-F5344CB8AC3E}">
        <p14:creationId xmlns:p14="http://schemas.microsoft.com/office/powerpoint/2010/main" val="12060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0706-6891-4018-0FCA-936355F74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23603-242D-F345-F9F6-8D588A483EC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06D8ED-5AFF-1338-FCC6-73B00AA80162}"/>
              </a:ext>
            </a:extLst>
          </p:cNvPr>
          <p:cNvSpPr>
            <a:spLocks noGrp="1"/>
          </p:cNvSpPr>
          <p:nvPr>
            <p:ph type="body" idx="1"/>
          </p:nvPr>
        </p:nvSpPr>
        <p:spPr/>
        <p:txBody>
          <a:bodyPr/>
          <a:lstStyle/>
          <a:p>
            <a:r>
              <a:rPr lang="en-US" dirty="0"/>
              <a:t>But we know that Texas isn’t a swing state – it’s pretty well known in the US that Texas historically leans Republican, </a:t>
            </a:r>
          </a:p>
          <a:p>
            <a:r>
              <a:rPr lang="en-US" dirty="0"/>
              <a:t>and I asked specifically for the highest contributors from swing states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can try to understand how the system incorrectly arrived at this answer,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and to do that, we can check out the source that the model cites, which is this article</a:t>
            </a:r>
          </a:p>
          <a:p>
            <a:endParaRPr lang="en-US" dirty="0"/>
          </a:p>
          <a:p>
            <a:endParaRPr lang="en-US" dirty="0"/>
          </a:p>
        </p:txBody>
      </p:sp>
    </p:spTree>
    <p:extLst>
      <p:ext uri="{BB962C8B-B14F-4D97-AF65-F5344CB8AC3E}">
        <p14:creationId xmlns:p14="http://schemas.microsoft.com/office/powerpoint/2010/main" val="116466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1924-75B0-D87C-0835-5F16982B7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700A5-EC14-79C2-1190-27047D9C7C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159C48-B45D-16B2-5B7F-F1DED4D18877}"/>
              </a:ext>
            </a:extLst>
          </p:cNvPr>
          <p:cNvSpPr>
            <a:spLocks noGrp="1"/>
          </p:cNvSpPr>
          <p:nvPr>
            <p:ph type="body" idx="1"/>
          </p:nvPr>
        </p:nvSpPr>
        <p:spPr/>
        <p:txBody>
          <a:bodyPr/>
          <a:lstStyle/>
          <a:p>
            <a:r>
              <a:rPr lang="en-US" dirty="0"/>
              <a:t>This is a new article talks about </a:t>
            </a:r>
            <a:r>
              <a:rPr lang="en-US" dirty="0" err="1"/>
              <a:t>elon</a:t>
            </a:r>
            <a:r>
              <a:rPr lang="en-US" dirty="0"/>
              <a:t> musk being one of the biggest 2024 campaign donors</a:t>
            </a:r>
          </a:p>
          <a:p>
            <a:r>
              <a:rPr lang="en-US" dirty="0"/>
              <a:t>And it also mentions that Elon musk visited swing states</a:t>
            </a:r>
          </a:p>
          <a:p>
            <a:r>
              <a:rPr lang="en-US" dirty="0"/>
              <a:t>Clearly the article looks semantically similar to my question, but its not quite the right information the model needs</a:t>
            </a:r>
          </a:p>
        </p:txBody>
      </p:sp>
    </p:spTree>
    <p:extLst>
      <p:ext uri="{BB962C8B-B14F-4D97-AF65-F5344CB8AC3E}">
        <p14:creationId xmlns:p14="http://schemas.microsoft.com/office/powerpoint/2010/main" val="22069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20C15-E21D-4348-780B-C9AFA13B4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80E9A-03F8-6FB2-78C0-271843669B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AA332EA-0C18-3B04-14A6-05BB3E9E1A24}"/>
              </a:ext>
            </a:extLst>
          </p:cNvPr>
          <p:cNvSpPr>
            <a:spLocks noGrp="1"/>
          </p:cNvSpPr>
          <p:nvPr>
            <p:ph type="body" idx="1"/>
          </p:nvPr>
        </p:nvSpPr>
        <p:spPr/>
        <p:txBody>
          <a:bodyPr/>
          <a:lstStyle/>
          <a:p>
            <a:r>
              <a:rPr lang="en-US" dirty="0"/>
              <a:t>And in general this is a limitation of RAG</a:t>
            </a:r>
          </a:p>
          <a:p>
            <a:r>
              <a:rPr lang="en-US" dirty="0"/>
              <a:t>the data access pattern is limited to point lookups based on semantic similarity search</a:t>
            </a:r>
          </a:p>
        </p:txBody>
      </p:sp>
    </p:spTree>
    <p:extLst>
      <p:ext uri="{BB962C8B-B14F-4D97-AF65-F5344CB8AC3E}">
        <p14:creationId xmlns:p14="http://schemas.microsoft.com/office/powerpoint/2010/main" val="297192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35E76-6DC9-1D61-768B-D794A14FA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A8BC7-B689-BFB1-E079-B499B291B8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E6E9F63-898D-8BE9-EF38-1D74B2202704}"/>
              </a:ext>
            </a:extLst>
          </p:cNvPr>
          <p:cNvSpPr>
            <a:spLocks noGrp="1"/>
          </p:cNvSpPr>
          <p:nvPr>
            <p:ph type="body" idx="1"/>
          </p:nvPr>
        </p:nvSpPr>
        <p:spPr/>
        <p:txBody>
          <a:bodyPr/>
          <a:lstStyle/>
          <a:p>
            <a:r>
              <a:rPr lang="en-US" dirty="0"/>
              <a:t>We can decompose this question</a:t>
            </a:r>
          </a:p>
          <a:p>
            <a:r>
              <a:rPr lang="en-US" dirty="0"/>
              <a:t>One piece here is I want to filter on contributors that are from swing states</a:t>
            </a:r>
          </a:p>
          <a:p>
            <a:r>
              <a:rPr lang="en-US" dirty="0"/>
              <a:t>- So I want to write a SQL statement like this, which is a selection filtering on the state’s party</a:t>
            </a:r>
          </a:p>
          <a:p>
            <a:r>
              <a:rPr lang="en-US" dirty="0"/>
              <a:t>- But I run into an issue here because there actually is no column for state party</a:t>
            </a:r>
          </a:p>
          <a:p>
            <a:r>
              <a:rPr lang="en-US" dirty="0"/>
              <a:t>- State parties can change over time and this represents world knowledge that isn’t explicitly stored in my data</a:t>
            </a:r>
          </a:p>
          <a:p>
            <a:r>
              <a:rPr lang="en-US" dirty="0"/>
              <a:t>But let’s assume for a second that I could some how get this data</a:t>
            </a:r>
          </a:p>
        </p:txBody>
      </p:sp>
    </p:spTree>
    <p:extLst>
      <p:ext uri="{BB962C8B-B14F-4D97-AF65-F5344CB8AC3E}">
        <p14:creationId xmlns:p14="http://schemas.microsoft.com/office/powerpoint/2010/main" val="100537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00B1A-A50D-6E68-39BF-E3A360107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6CFC7-9DAC-6959-135E-8E36E773D7D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ADB86B1-312F-B39F-4666-93FF39E26634}"/>
              </a:ext>
            </a:extLst>
          </p:cNvPr>
          <p:cNvSpPr>
            <a:spLocks noGrp="1"/>
          </p:cNvSpPr>
          <p:nvPr>
            <p:ph type="body" idx="1"/>
          </p:nvPr>
        </p:nvSpPr>
        <p:spPr/>
        <p:txBody>
          <a:bodyPr/>
          <a:lstStyle/>
          <a:p>
            <a:r>
              <a:rPr lang="en-US" dirty="0"/>
              <a:t>And now again I run into trouble because I need natural language capabilities for this that go beyond SQL and relational operators</a:t>
            </a:r>
          </a:p>
        </p:txBody>
      </p:sp>
    </p:spTree>
    <p:extLst>
      <p:ext uri="{BB962C8B-B14F-4D97-AF65-F5344CB8AC3E}">
        <p14:creationId xmlns:p14="http://schemas.microsoft.com/office/powerpoint/2010/main" val="288532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91FB-E865-998C-BA01-D8FF1D990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1138D-1878-FCD4-3B00-C4FA53D1D8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72A8E20-85D0-4FDD-6897-CB94A297DA80}"/>
              </a:ext>
            </a:extLst>
          </p:cNvPr>
          <p:cNvSpPr>
            <a:spLocks noGrp="1"/>
          </p:cNvSpPr>
          <p:nvPr>
            <p:ph type="body" idx="1"/>
          </p:nvPr>
        </p:nvSpPr>
        <p:spPr/>
        <p:txBody>
          <a:bodyPr/>
          <a:lstStyle/>
          <a:p>
            <a:r>
              <a:rPr lang="en-US" dirty="0"/>
              <a:t>Specifically LLMs provide rich natural language reasoning and store a vast amount of world knowledge from their pretraining</a:t>
            </a:r>
          </a:p>
          <a:p>
            <a:r>
              <a:rPr lang="en-US" dirty="0"/>
              <a:t>On the other hand, databases provide scalable exact computation and let us work with explicit knowledge based on up-to-date stored data </a:t>
            </a:r>
          </a:p>
          <a:p>
            <a:r>
              <a:rPr lang="en-US" dirty="0"/>
              <a:t>And there’s a really rich design space to explore new systems that leverage these things together</a:t>
            </a:r>
          </a:p>
        </p:txBody>
      </p:sp>
    </p:spTree>
    <p:extLst>
      <p:ext uri="{BB962C8B-B14F-4D97-AF65-F5344CB8AC3E}">
        <p14:creationId xmlns:p14="http://schemas.microsoft.com/office/powerpoint/2010/main" val="100497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5"/>
        <p:cNvGrpSpPr/>
        <p:nvPr/>
      </p:nvGrpSpPr>
      <p:grpSpPr>
        <a:xfrm>
          <a:off x="0" y="0"/>
          <a:ext cx="0" cy="0"/>
          <a:chOff x="0" y="0"/>
          <a:chExt cx="0" cy="0"/>
        </a:xfrm>
      </p:grpSpPr>
      <p:sp>
        <p:nvSpPr>
          <p:cNvPr id="126" name="Google Shape;126;p46"/>
          <p:cNvSpPr txBox="1">
            <a:spLocks noGrp="1"/>
          </p:cNvSpPr>
          <p:nvPr>
            <p:ph type="title"/>
          </p:nvPr>
        </p:nvSpPr>
        <p:spPr>
          <a:xfrm>
            <a:off x="552451" y="320677"/>
            <a:ext cx="10801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29" name="Google Shape;129;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790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gradFill>
          <a:gsLst>
            <a:gs pos="0">
              <a:srgbClr val="5B6B82"/>
            </a:gs>
            <a:gs pos="50000">
              <a:srgbClr val="465872"/>
            </a:gs>
            <a:gs pos="100000">
              <a:srgbClr val="334358"/>
            </a:gs>
          </a:gsLst>
          <a:lin ang="5400000" scaled="0"/>
        </a:gradFill>
        <a:effectLst/>
      </p:bgPr>
    </p:bg>
    <p:spTree>
      <p:nvGrpSpPr>
        <p:cNvPr id="1" name="Shape 197"/>
        <p:cNvGrpSpPr/>
        <p:nvPr/>
      </p:nvGrpSpPr>
      <p:grpSpPr>
        <a:xfrm>
          <a:off x="0" y="0"/>
          <a:ext cx="0" cy="0"/>
          <a:chOff x="0" y="0"/>
          <a:chExt cx="0" cy="0"/>
        </a:xfrm>
      </p:grpSpPr>
      <p:sp>
        <p:nvSpPr>
          <p:cNvPr id="198" name="Google Shape;198;p58"/>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Century Gothic"/>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lt1"/>
              </a:buClr>
              <a:buSzPts val="1800"/>
              <a:buNone/>
              <a:defRPr sz="2400">
                <a:solidFill>
                  <a:schemeClr val="lt1"/>
                </a:solidFill>
              </a:defRPr>
            </a:lvl1pPr>
            <a:lvl2pPr marL="1219170" lvl="1" indent="-304792" algn="l">
              <a:lnSpc>
                <a:spcPct val="90000"/>
              </a:lnSpc>
              <a:spcBef>
                <a:spcPts val="500"/>
              </a:spcBef>
              <a:spcAft>
                <a:spcPts val="0"/>
              </a:spcAft>
              <a:buClr>
                <a:schemeClr val="lt1"/>
              </a:buClr>
              <a:buSzPts val="1500"/>
              <a:buNone/>
              <a:defRPr sz="2000">
                <a:solidFill>
                  <a:schemeClr val="lt1"/>
                </a:solidFill>
              </a:defRPr>
            </a:lvl2pPr>
            <a:lvl3pPr marL="1828754" lvl="2" indent="-304792" algn="l">
              <a:lnSpc>
                <a:spcPct val="90000"/>
              </a:lnSpc>
              <a:spcBef>
                <a:spcPts val="500"/>
              </a:spcBef>
              <a:spcAft>
                <a:spcPts val="0"/>
              </a:spcAft>
              <a:buClr>
                <a:schemeClr val="lt1"/>
              </a:buClr>
              <a:buSzPts val="1350"/>
              <a:buNone/>
              <a:defRPr sz="1800">
                <a:solidFill>
                  <a:schemeClr val="lt1"/>
                </a:solidFill>
              </a:defRPr>
            </a:lvl3pPr>
            <a:lvl4pPr marL="2438339" lvl="3" indent="-304792" algn="l">
              <a:lnSpc>
                <a:spcPct val="90000"/>
              </a:lnSpc>
              <a:spcBef>
                <a:spcPts val="500"/>
              </a:spcBef>
              <a:spcAft>
                <a:spcPts val="0"/>
              </a:spcAft>
              <a:buClr>
                <a:schemeClr val="lt1"/>
              </a:buClr>
              <a:buSzPts val="1200"/>
              <a:buNone/>
              <a:defRPr sz="1600">
                <a:solidFill>
                  <a:schemeClr val="lt1"/>
                </a:solidFill>
              </a:defRPr>
            </a:lvl4pPr>
            <a:lvl5pPr marL="3047924" lvl="4" indent="-304792" algn="l">
              <a:lnSpc>
                <a:spcPct val="90000"/>
              </a:lnSpc>
              <a:spcBef>
                <a:spcPts val="500"/>
              </a:spcBef>
              <a:spcAft>
                <a:spcPts val="0"/>
              </a:spcAft>
              <a:buClr>
                <a:schemeClr val="lt1"/>
              </a:buClr>
              <a:buSzPts val="1200"/>
              <a:buNone/>
              <a:defRPr sz="1600">
                <a:solidFill>
                  <a:schemeClr val="lt1"/>
                </a:solidFill>
              </a:defRPr>
            </a:lvl5pPr>
            <a:lvl6pPr marL="3657509" lvl="5" indent="-304792" algn="l">
              <a:lnSpc>
                <a:spcPct val="90000"/>
              </a:lnSpc>
              <a:spcBef>
                <a:spcPts val="500"/>
              </a:spcBef>
              <a:spcAft>
                <a:spcPts val="0"/>
              </a:spcAft>
              <a:buClr>
                <a:schemeClr val="lt1"/>
              </a:buClr>
              <a:buSzPts val="1200"/>
              <a:buNone/>
              <a:defRPr sz="1600">
                <a:solidFill>
                  <a:schemeClr val="lt1"/>
                </a:solidFill>
              </a:defRPr>
            </a:lvl6pPr>
            <a:lvl7pPr marL="4267093" lvl="6" indent="-304792" algn="l">
              <a:lnSpc>
                <a:spcPct val="90000"/>
              </a:lnSpc>
              <a:spcBef>
                <a:spcPts val="500"/>
              </a:spcBef>
              <a:spcAft>
                <a:spcPts val="0"/>
              </a:spcAft>
              <a:buClr>
                <a:schemeClr val="lt1"/>
              </a:buClr>
              <a:buSzPts val="1200"/>
              <a:buNone/>
              <a:defRPr sz="1600">
                <a:solidFill>
                  <a:schemeClr val="lt1"/>
                </a:solidFill>
              </a:defRPr>
            </a:lvl7pPr>
            <a:lvl8pPr marL="4876678" lvl="7" indent="-304792" algn="l">
              <a:lnSpc>
                <a:spcPct val="90000"/>
              </a:lnSpc>
              <a:spcBef>
                <a:spcPts val="500"/>
              </a:spcBef>
              <a:spcAft>
                <a:spcPts val="0"/>
              </a:spcAft>
              <a:buClr>
                <a:schemeClr val="lt1"/>
              </a:buClr>
              <a:buSzPts val="1200"/>
              <a:buNone/>
              <a:defRPr sz="1600">
                <a:solidFill>
                  <a:schemeClr val="lt1"/>
                </a:solidFill>
              </a:defRPr>
            </a:lvl8pPr>
            <a:lvl9pPr marL="5486263" lvl="8" indent="-304792" algn="l">
              <a:lnSpc>
                <a:spcPct val="90000"/>
              </a:lnSpc>
              <a:spcBef>
                <a:spcPts val="500"/>
              </a:spcBef>
              <a:spcAft>
                <a:spcPts val="0"/>
              </a:spcAft>
              <a:buClr>
                <a:schemeClr val="lt1"/>
              </a:buClr>
              <a:buSzPts val="1200"/>
              <a:buNone/>
              <a:defRPr sz="1600">
                <a:solidFill>
                  <a:schemeClr val="lt1"/>
                </a:solidFill>
              </a:defRPr>
            </a:lvl9pPr>
          </a:lstStyle>
          <a:p>
            <a:endParaRPr/>
          </a:p>
        </p:txBody>
      </p:sp>
      <p:sp>
        <p:nvSpPr>
          <p:cNvPr id="200" name="Google Shape;200;p5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2039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03"/>
        <p:cNvGrpSpPr/>
        <p:nvPr/>
      </p:nvGrpSpPr>
      <p:grpSpPr>
        <a:xfrm>
          <a:off x="0" y="0"/>
          <a:ext cx="0" cy="0"/>
          <a:chOff x="0" y="0"/>
          <a:chExt cx="0" cy="0"/>
        </a:xfrm>
      </p:grpSpPr>
      <p:sp>
        <p:nvSpPr>
          <p:cNvPr id="204" name="Google Shape;204;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22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206" name="Google Shape;206;p5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07" name="Google Shape;207;p59"/>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2200"/>
              </a:spcBef>
              <a:spcAft>
                <a:spcPts val="0"/>
              </a:spcAft>
              <a:buClr>
                <a:schemeClr val="dk1"/>
              </a:buClr>
              <a:buSzPts val="1800"/>
              <a:buNone/>
              <a:defRPr sz="2400" b="1"/>
            </a:lvl1pPr>
            <a:lvl2pPr marL="1219170" lvl="1" indent="-304792" algn="l">
              <a:lnSpc>
                <a:spcPct val="90000"/>
              </a:lnSpc>
              <a:spcBef>
                <a:spcPts val="500"/>
              </a:spcBef>
              <a:spcAft>
                <a:spcPts val="0"/>
              </a:spcAft>
              <a:buClr>
                <a:schemeClr val="dk1"/>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208" name="Google Shape;208;p59"/>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09" name="Google Shape;209;p5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814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2"/>
        <p:cNvGrpSpPr/>
        <p:nvPr/>
      </p:nvGrpSpPr>
      <p:grpSpPr>
        <a:xfrm>
          <a:off x="0" y="0"/>
          <a:ext cx="0" cy="0"/>
          <a:chOff x="0" y="0"/>
          <a:chExt cx="0" cy="0"/>
        </a:xfrm>
      </p:grpSpPr>
      <p:sp>
        <p:nvSpPr>
          <p:cNvPr id="213" name="Google Shape;213;p6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943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16"/>
        <p:cNvGrpSpPr/>
        <p:nvPr/>
      </p:nvGrpSpPr>
      <p:grpSpPr>
        <a:xfrm>
          <a:off x="0" y="0"/>
          <a:ext cx="0" cy="0"/>
          <a:chOff x="0" y="0"/>
          <a:chExt cx="0" cy="0"/>
        </a:xfrm>
      </p:grpSpPr>
      <p:sp>
        <p:nvSpPr>
          <p:cNvPr id="217" name="Google Shape;217;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6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2400"/>
              <a:buNone/>
              <a:defRPr sz="3200"/>
            </a:lvl1pPr>
            <a:lvl2pPr marL="1219170" lvl="1" indent="-482588" algn="l">
              <a:lnSpc>
                <a:spcPct val="90000"/>
              </a:lnSpc>
              <a:spcBef>
                <a:spcPts val="500"/>
              </a:spcBef>
              <a:spcAft>
                <a:spcPts val="0"/>
              </a:spcAft>
              <a:buClr>
                <a:schemeClr val="dk1"/>
              </a:buClr>
              <a:buSzPts val="2100"/>
              <a:buChar char="⮚"/>
              <a:defRPr sz="2800"/>
            </a:lvl2pPr>
            <a:lvl3pPr marL="1828754" lvl="2" indent="-457189" algn="l">
              <a:lnSpc>
                <a:spcPct val="90000"/>
              </a:lnSpc>
              <a:spcBef>
                <a:spcPts val="500"/>
              </a:spcBef>
              <a:spcAft>
                <a:spcPts val="0"/>
              </a:spcAft>
              <a:buClr>
                <a:schemeClr val="dk1"/>
              </a:buClr>
              <a:buSzPts val="1800"/>
              <a:buChar char="⮚"/>
              <a:defRPr sz="2400"/>
            </a:lvl3pPr>
            <a:lvl4pPr marL="2438339" lvl="3" indent="-431789" algn="l">
              <a:lnSpc>
                <a:spcPct val="90000"/>
              </a:lnSpc>
              <a:spcBef>
                <a:spcPts val="500"/>
              </a:spcBef>
              <a:spcAft>
                <a:spcPts val="0"/>
              </a:spcAft>
              <a:buClr>
                <a:schemeClr val="dk1"/>
              </a:buClr>
              <a:buSzPts val="1500"/>
              <a:buChar char="⮚"/>
              <a:defRPr sz="2000"/>
            </a:lvl4pPr>
            <a:lvl5pPr marL="3047924" lvl="4" indent="-431789" algn="l">
              <a:lnSpc>
                <a:spcPct val="90000"/>
              </a:lnSpc>
              <a:spcBef>
                <a:spcPts val="500"/>
              </a:spcBef>
              <a:spcAft>
                <a:spcPts val="0"/>
              </a:spcAft>
              <a:buClr>
                <a:schemeClr val="dk1"/>
              </a:buClr>
              <a:buSzPts val="1500"/>
              <a:buChar char="⮚"/>
              <a:defRPr sz="2000"/>
            </a:lvl5pPr>
            <a:lvl6pPr marL="3657509" lvl="5" indent="-431789" algn="l">
              <a:lnSpc>
                <a:spcPct val="90000"/>
              </a:lnSpc>
              <a:spcBef>
                <a:spcPts val="500"/>
              </a:spcBef>
              <a:spcAft>
                <a:spcPts val="0"/>
              </a:spcAft>
              <a:buClr>
                <a:schemeClr val="dk1"/>
              </a:buClr>
              <a:buSzPts val="1500"/>
              <a:buChar char="•"/>
              <a:defRPr sz="2000"/>
            </a:lvl6pPr>
            <a:lvl7pPr marL="4267093" lvl="6" indent="-431789" algn="l">
              <a:lnSpc>
                <a:spcPct val="90000"/>
              </a:lnSpc>
              <a:spcBef>
                <a:spcPts val="500"/>
              </a:spcBef>
              <a:spcAft>
                <a:spcPts val="0"/>
              </a:spcAft>
              <a:buClr>
                <a:schemeClr val="dk1"/>
              </a:buClr>
              <a:buSzPts val="1500"/>
              <a:buChar char="•"/>
              <a:defRPr sz="2000"/>
            </a:lvl7pPr>
            <a:lvl8pPr marL="4876678" lvl="7" indent="-431789" algn="l">
              <a:lnSpc>
                <a:spcPct val="90000"/>
              </a:lnSpc>
              <a:spcBef>
                <a:spcPts val="500"/>
              </a:spcBef>
              <a:spcAft>
                <a:spcPts val="0"/>
              </a:spcAft>
              <a:buClr>
                <a:schemeClr val="dk1"/>
              </a:buClr>
              <a:buSzPts val="1500"/>
              <a:buChar char="•"/>
              <a:defRPr sz="2000"/>
            </a:lvl8pPr>
            <a:lvl9pPr marL="5486263" lvl="8" indent="-431789" algn="l">
              <a:lnSpc>
                <a:spcPct val="90000"/>
              </a:lnSpc>
              <a:spcBef>
                <a:spcPts val="500"/>
              </a:spcBef>
              <a:spcAft>
                <a:spcPts val="0"/>
              </a:spcAft>
              <a:buClr>
                <a:schemeClr val="dk1"/>
              </a:buClr>
              <a:buSzPts val="1500"/>
              <a:buChar char="•"/>
              <a:defRPr sz="2000"/>
            </a:lvl9pPr>
          </a:lstStyle>
          <a:p>
            <a:endParaRPr/>
          </a:p>
        </p:txBody>
      </p:sp>
      <p:sp>
        <p:nvSpPr>
          <p:cNvPr id="219" name="Google Shape;219;p61"/>
          <p:cNvSpPr txBox="1">
            <a:spLocks noGrp="1"/>
          </p:cNvSpPr>
          <p:nvPr>
            <p:ph type="body" idx="2"/>
          </p:nvPr>
        </p:nvSpPr>
        <p:spPr>
          <a:xfrm>
            <a:off x="839788" y="2057402"/>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220" name="Google Shape;220;p6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6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6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439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23"/>
        <p:cNvGrpSpPr/>
        <p:nvPr/>
      </p:nvGrpSpPr>
      <p:grpSpPr>
        <a:xfrm>
          <a:off x="0" y="0"/>
          <a:ext cx="0" cy="0"/>
          <a:chOff x="0" y="0"/>
          <a:chExt cx="0" cy="0"/>
        </a:xfrm>
      </p:grpSpPr>
      <p:sp>
        <p:nvSpPr>
          <p:cNvPr id="224" name="Google Shape;224;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2"/>
          <p:cNvSpPr>
            <a:spLocks noGrp="1"/>
          </p:cNvSpPr>
          <p:nvPr>
            <p:ph type="pic" idx="2"/>
          </p:nvPr>
        </p:nvSpPr>
        <p:spPr>
          <a:xfrm>
            <a:off x="5183188" y="987427"/>
            <a:ext cx="6172200" cy="4873625"/>
          </a:xfrm>
          <a:prstGeom prst="rect">
            <a:avLst/>
          </a:prstGeom>
          <a:noFill/>
          <a:ln>
            <a:noFill/>
          </a:ln>
        </p:spPr>
      </p:sp>
      <p:sp>
        <p:nvSpPr>
          <p:cNvPr id="226" name="Google Shape;226;p62"/>
          <p:cNvSpPr txBox="1">
            <a:spLocks noGrp="1"/>
          </p:cNvSpPr>
          <p:nvPr>
            <p:ph type="body" idx="1"/>
          </p:nvPr>
        </p:nvSpPr>
        <p:spPr>
          <a:xfrm>
            <a:off x="839788" y="2057402"/>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200"/>
              <a:buNone/>
              <a:defRPr sz="1600"/>
            </a:lvl1pPr>
            <a:lvl2pPr marL="1219170" lvl="1" indent="-304792" algn="l">
              <a:lnSpc>
                <a:spcPct val="90000"/>
              </a:lnSpc>
              <a:spcBef>
                <a:spcPts val="500"/>
              </a:spcBef>
              <a:spcAft>
                <a:spcPts val="0"/>
              </a:spcAft>
              <a:buClr>
                <a:schemeClr val="dk1"/>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227" name="Google Shape;227;p6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6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0641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30"/>
        <p:cNvGrpSpPr/>
        <p:nvPr/>
      </p:nvGrpSpPr>
      <p:grpSpPr>
        <a:xfrm>
          <a:off x="0" y="0"/>
          <a:ext cx="0" cy="0"/>
          <a:chOff x="0" y="0"/>
          <a:chExt cx="0" cy="0"/>
        </a:xfrm>
      </p:grpSpPr>
      <p:sp>
        <p:nvSpPr>
          <p:cNvPr id="231" name="Google Shape;231;p63"/>
          <p:cNvSpPr txBox="1">
            <a:spLocks noGrp="1"/>
          </p:cNvSpPr>
          <p:nvPr>
            <p:ph type="title"/>
          </p:nvPr>
        </p:nvSpPr>
        <p:spPr>
          <a:xfrm>
            <a:off x="552451" y="320677"/>
            <a:ext cx="10801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63"/>
          <p:cNvSpPr txBox="1">
            <a:spLocks noGrp="1"/>
          </p:cNvSpPr>
          <p:nvPr>
            <p:ph type="body" idx="1"/>
          </p:nvPr>
        </p:nvSpPr>
        <p:spPr>
          <a:xfrm rot="5400000">
            <a:off x="3920331" y="-1256505"/>
            <a:ext cx="4351339" cy="10515600"/>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3" name="Google Shape;233;p6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6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6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841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36"/>
        <p:cNvGrpSpPr/>
        <p:nvPr/>
      </p:nvGrpSpPr>
      <p:grpSpPr>
        <a:xfrm>
          <a:off x="0" y="0"/>
          <a:ext cx="0" cy="0"/>
          <a:chOff x="0" y="0"/>
          <a:chExt cx="0" cy="0"/>
        </a:xfrm>
      </p:grpSpPr>
      <p:sp>
        <p:nvSpPr>
          <p:cNvPr id="237" name="Google Shape;237;p64"/>
          <p:cNvSpPr txBox="1">
            <a:spLocks noGrp="1"/>
          </p:cNvSpPr>
          <p:nvPr>
            <p:ph type="title"/>
          </p:nvPr>
        </p:nvSpPr>
        <p:spPr>
          <a:xfrm rot="5400000">
            <a:off x="7133432" y="1956598"/>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64"/>
          <p:cNvSpPr txBox="1">
            <a:spLocks noGrp="1"/>
          </p:cNvSpPr>
          <p:nvPr>
            <p:ph type="body" idx="1"/>
          </p:nvPr>
        </p:nvSpPr>
        <p:spPr>
          <a:xfrm rot="5400000">
            <a:off x="1799434" y="-596102"/>
            <a:ext cx="5811839" cy="7734300"/>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1800"/>
              <a:buNone/>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9" name="Google Shape;239;p6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6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9546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bg>
      <p:bgPr>
        <a:gradFill>
          <a:gsLst>
            <a:gs pos="0">
              <a:srgbClr val="5B6B82"/>
            </a:gs>
            <a:gs pos="50000">
              <a:srgbClr val="465872"/>
            </a:gs>
            <a:gs pos="100000">
              <a:srgbClr val="334358"/>
            </a:gs>
          </a:gsLst>
          <a:lin ang="5400000" scaled="0"/>
        </a:gradFill>
        <a:effectLst/>
      </p:bgPr>
    </p:bg>
    <p:spTree>
      <p:nvGrpSpPr>
        <p:cNvPr id="1" name="Shape 242"/>
        <p:cNvGrpSpPr/>
        <p:nvPr/>
      </p:nvGrpSpPr>
      <p:grpSpPr>
        <a:xfrm>
          <a:off x="0" y="0"/>
          <a:ext cx="0" cy="0"/>
          <a:chOff x="0" y="0"/>
          <a:chExt cx="0" cy="0"/>
        </a:xfrm>
      </p:grpSpPr>
      <p:sp>
        <p:nvSpPr>
          <p:cNvPr id="243" name="Google Shape;243;p65"/>
          <p:cNvSpPr txBox="1">
            <a:spLocks noGrp="1"/>
          </p:cNvSpPr>
          <p:nvPr>
            <p:ph type="ctrTitle"/>
          </p:nvPr>
        </p:nvSpPr>
        <p:spPr>
          <a:xfrm>
            <a:off x="3" y="1915565"/>
            <a:ext cx="12191999" cy="199603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300"/>
              <a:buFont typeface="Helvetica Neue Light"/>
              <a:buNone/>
              <a:defRPr b="0" i="0">
                <a:solidFill>
                  <a:schemeClr val="lt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b="0" i="0">
                <a:solidFill>
                  <a:schemeClr val="lt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6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400" b="0" i="0">
                <a:solidFill>
                  <a:schemeClr val="lt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6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2115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bg>
      <p:bgPr>
        <a:solidFill>
          <a:schemeClr val="accent5"/>
        </a:solidFill>
        <a:effectLst/>
      </p:bgPr>
    </p:bg>
    <p:spTree>
      <p:nvGrpSpPr>
        <p:cNvPr id="1" name="Shape 247"/>
        <p:cNvGrpSpPr/>
        <p:nvPr/>
      </p:nvGrpSpPr>
      <p:grpSpPr>
        <a:xfrm>
          <a:off x="0" y="0"/>
          <a:ext cx="0" cy="0"/>
          <a:chOff x="0" y="0"/>
          <a:chExt cx="0" cy="0"/>
        </a:xfrm>
      </p:grpSpPr>
      <p:sp>
        <p:nvSpPr>
          <p:cNvPr id="248" name="Google Shape;248;p66"/>
          <p:cNvSpPr txBox="1">
            <a:spLocks noGrp="1"/>
          </p:cNvSpPr>
          <p:nvPr>
            <p:ph type="ctrTitle"/>
          </p:nvPr>
        </p:nvSpPr>
        <p:spPr>
          <a:xfrm>
            <a:off x="3" y="1915565"/>
            <a:ext cx="12191999" cy="199603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300"/>
              <a:buFont typeface="Helvetica Neue Light"/>
              <a:buNone/>
              <a:defRPr b="0" i="0">
                <a:solidFill>
                  <a:schemeClr val="lt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6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400" b="0" i="0">
                <a:solidFill>
                  <a:schemeClr val="lt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400" b="0" i="0">
                <a:solidFill>
                  <a:schemeClr val="lt1"/>
                </a:solidFill>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6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07425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69AD2-35C3-D147-BC32-7D42D954B800}" type="datetime1">
              <a:rPr lang="en-US" smtClean="0"/>
              <a:t>4/16/25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DA15D-F394-424C-AA23-3EE335D56AB6}" type="slidenum">
              <a:rPr lang="en-US" smtClean="0"/>
              <a:t>‹#›</a:t>
            </a:fld>
            <a:endParaRPr lang="en-US"/>
          </a:p>
        </p:txBody>
      </p:sp>
    </p:spTree>
    <p:extLst>
      <p:ext uri="{BB962C8B-B14F-4D97-AF65-F5344CB8AC3E}">
        <p14:creationId xmlns:p14="http://schemas.microsoft.com/office/powerpoint/2010/main" val="298661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7"/>
        <p:cNvGrpSpPr/>
        <p:nvPr/>
      </p:nvGrpSpPr>
      <p:grpSpPr>
        <a:xfrm>
          <a:off x="0" y="0"/>
          <a:ext cx="0" cy="0"/>
          <a:chOff x="0" y="0"/>
          <a:chExt cx="0" cy="0"/>
        </a:xfrm>
      </p:grpSpPr>
      <p:sp>
        <p:nvSpPr>
          <p:cNvPr id="138" name="Google Shape;138;p48"/>
          <p:cNvSpPr txBox="1">
            <a:spLocks noGrp="1"/>
          </p:cNvSpPr>
          <p:nvPr>
            <p:ph type="title"/>
          </p:nvPr>
        </p:nvSpPr>
        <p:spPr>
          <a:xfrm>
            <a:off x="415600" y="3901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entury Gothic"/>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9" name="Google Shape;139;p48"/>
          <p:cNvSpPr txBox="1">
            <a:spLocks noGrp="1"/>
          </p:cNvSpPr>
          <p:nvPr>
            <p:ph type="body" idx="1"/>
          </p:nvPr>
        </p:nvSpPr>
        <p:spPr>
          <a:xfrm>
            <a:off x="415600" y="1333433"/>
            <a:ext cx="11360800" cy="4884400"/>
          </a:xfrm>
          <a:prstGeom prst="rect">
            <a:avLst/>
          </a:prstGeom>
          <a:noFill/>
          <a:ln>
            <a:noFill/>
          </a:ln>
        </p:spPr>
        <p:txBody>
          <a:bodyPr spcFirstLastPara="1" wrap="square" lIns="91425" tIns="91425" rIns="91425" bIns="91425" anchor="t" anchorCtr="0">
            <a:normAutofit/>
          </a:bodyPr>
          <a:lstStyle>
            <a:lvl1pPr marL="609585" lvl="0" indent="-457189" algn="l">
              <a:lnSpc>
                <a:spcPct val="90000"/>
              </a:lnSpc>
              <a:spcBef>
                <a:spcPts val="0"/>
              </a:spcBef>
              <a:spcAft>
                <a:spcPts val="0"/>
              </a:spcAft>
              <a:buClr>
                <a:schemeClr val="dk1"/>
              </a:buClr>
              <a:buSzPts val="1800"/>
              <a:buChar char="●"/>
              <a:defRPr>
                <a:solidFill>
                  <a:schemeClr val="dk1"/>
                </a:solidFill>
              </a:defRPr>
            </a:lvl1pPr>
            <a:lvl2pPr marL="1219170" lvl="1" indent="-423323" algn="l">
              <a:lnSpc>
                <a:spcPct val="90000"/>
              </a:lnSpc>
              <a:spcBef>
                <a:spcPts val="0"/>
              </a:spcBef>
              <a:spcAft>
                <a:spcPts val="0"/>
              </a:spcAft>
              <a:buClr>
                <a:schemeClr val="dk1"/>
              </a:buClr>
              <a:buSzPts val="1400"/>
              <a:buChar char="○"/>
              <a:defRPr>
                <a:solidFill>
                  <a:schemeClr val="dk1"/>
                </a:solidFill>
              </a:defRPr>
            </a:lvl2pPr>
            <a:lvl3pPr marL="1828754" lvl="2" indent="-423323" algn="l">
              <a:lnSpc>
                <a:spcPct val="90000"/>
              </a:lnSpc>
              <a:spcBef>
                <a:spcPts val="0"/>
              </a:spcBef>
              <a:spcAft>
                <a:spcPts val="0"/>
              </a:spcAft>
              <a:buClr>
                <a:schemeClr val="dk1"/>
              </a:buClr>
              <a:buSzPts val="1400"/>
              <a:buChar char="■"/>
              <a:defRPr>
                <a:solidFill>
                  <a:schemeClr val="dk1"/>
                </a:solidFill>
              </a:defRPr>
            </a:lvl3pPr>
            <a:lvl4pPr marL="2438339" lvl="3" indent="-423323" algn="l">
              <a:lnSpc>
                <a:spcPct val="90000"/>
              </a:lnSpc>
              <a:spcBef>
                <a:spcPts val="0"/>
              </a:spcBef>
              <a:spcAft>
                <a:spcPts val="0"/>
              </a:spcAft>
              <a:buClr>
                <a:schemeClr val="dk1"/>
              </a:buClr>
              <a:buSzPts val="1400"/>
              <a:buChar char="●"/>
              <a:defRPr>
                <a:solidFill>
                  <a:schemeClr val="dk1"/>
                </a:solidFill>
              </a:defRPr>
            </a:lvl4pPr>
            <a:lvl5pPr marL="3047924" lvl="4" indent="-423323" algn="l">
              <a:lnSpc>
                <a:spcPct val="90000"/>
              </a:lnSpc>
              <a:spcBef>
                <a:spcPts val="0"/>
              </a:spcBef>
              <a:spcAft>
                <a:spcPts val="0"/>
              </a:spcAft>
              <a:buClr>
                <a:schemeClr val="dk1"/>
              </a:buClr>
              <a:buSzPts val="1400"/>
              <a:buChar char="○"/>
              <a:defRPr>
                <a:solidFill>
                  <a:schemeClr val="dk1"/>
                </a:solidFill>
              </a:defRPr>
            </a:lvl5pPr>
            <a:lvl6pPr marL="3657509" lvl="5" indent="-423323" algn="l">
              <a:lnSpc>
                <a:spcPct val="90000"/>
              </a:lnSpc>
              <a:spcBef>
                <a:spcPts val="0"/>
              </a:spcBef>
              <a:spcAft>
                <a:spcPts val="0"/>
              </a:spcAft>
              <a:buClr>
                <a:schemeClr val="dk1"/>
              </a:buClr>
              <a:buSzPts val="1400"/>
              <a:buChar char="■"/>
              <a:defRPr>
                <a:solidFill>
                  <a:schemeClr val="dk1"/>
                </a:solidFill>
              </a:defRPr>
            </a:lvl6pPr>
            <a:lvl7pPr marL="4267093" lvl="6" indent="-423323" algn="l">
              <a:lnSpc>
                <a:spcPct val="90000"/>
              </a:lnSpc>
              <a:spcBef>
                <a:spcPts val="0"/>
              </a:spcBef>
              <a:spcAft>
                <a:spcPts val="0"/>
              </a:spcAft>
              <a:buClr>
                <a:schemeClr val="dk1"/>
              </a:buClr>
              <a:buSzPts val="1400"/>
              <a:buChar char="●"/>
              <a:defRPr>
                <a:solidFill>
                  <a:schemeClr val="dk1"/>
                </a:solidFill>
              </a:defRPr>
            </a:lvl7pPr>
            <a:lvl8pPr marL="4876678" lvl="7" indent="-423323" algn="l">
              <a:lnSpc>
                <a:spcPct val="90000"/>
              </a:lnSpc>
              <a:spcBef>
                <a:spcPts val="0"/>
              </a:spcBef>
              <a:spcAft>
                <a:spcPts val="0"/>
              </a:spcAft>
              <a:buClr>
                <a:schemeClr val="dk1"/>
              </a:buClr>
              <a:buSzPts val="1400"/>
              <a:buChar char="○"/>
              <a:defRPr>
                <a:solidFill>
                  <a:schemeClr val="dk1"/>
                </a:solidFill>
              </a:defRPr>
            </a:lvl8pPr>
            <a:lvl9pPr marL="5486263" lvl="8" indent="-423323" algn="l">
              <a:lnSpc>
                <a:spcPct val="90000"/>
              </a:lnSpc>
              <a:spcBef>
                <a:spcPts val="0"/>
              </a:spcBef>
              <a:spcAft>
                <a:spcPts val="0"/>
              </a:spcAft>
              <a:buClr>
                <a:schemeClr val="dk1"/>
              </a:buClr>
              <a:buSzPts val="1400"/>
              <a:buChar char="■"/>
              <a:defRPr>
                <a:solidFill>
                  <a:schemeClr val="dk1"/>
                </a:solidFill>
              </a:defRPr>
            </a:lvl9pPr>
          </a:lstStyle>
          <a:p>
            <a:endParaRPr/>
          </a:p>
        </p:txBody>
      </p:sp>
      <p:sp>
        <p:nvSpPr>
          <p:cNvPr id="140" name="Google Shape;140;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029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1_Section Header">
    <p:bg>
      <p:bgPr>
        <a:solidFill>
          <a:schemeClr val="accent5"/>
        </a:solidFill>
        <a:effectLst/>
      </p:bgPr>
    </p:bg>
    <p:spTree>
      <p:nvGrpSpPr>
        <p:cNvPr id="1" name="Shape 153"/>
        <p:cNvGrpSpPr/>
        <p:nvPr/>
      </p:nvGrpSpPr>
      <p:grpSpPr>
        <a:xfrm>
          <a:off x="0" y="0"/>
          <a:ext cx="0" cy="0"/>
          <a:chOff x="0" y="0"/>
          <a:chExt cx="0" cy="0"/>
        </a:xfrm>
      </p:grpSpPr>
      <p:sp>
        <p:nvSpPr>
          <p:cNvPr id="154" name="Google Shape;154;p51"/>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Century Gothic"/>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lt1"/>
              </a:buClr>
              <a:buSzPts val="1800"/>
              <a:buNone/>
              <a:defRPr sz="2400">
                <a:solidFill>
                  <a:schemeClr val="lt1"/>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156" name="Google Shape;156;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2587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DDEAF6"/>
        </a:solidFill>
        <a:effectLst/>
      </p:bgPr>
    </p:bg>
    <p:spTree>
      <p:nvGrpSpPr>
        <p:cNvPr id="1" name="Shape 159"/>
        <p:cNvGrpSpPr/>
        <p:nvPr/>
      </p:nvGrpSpPr>
      <p:grpSpPr>
        <a:xfrm>
          <a:off x="0" y="0"/>
          <a:ext cx="0" cy="0"/>
          <a:chOff x="0" y="0"/>
          <a:chExt cx="0" cy="0"/>
        </a:xfrm>
      </p:grpSpPr>
      <p:sp>
        <p:nvSpPr>
          <p:cNvPr id="160" name="Google Shape;160;p52"/>
          <p:cNvSpPr txBox="1">
            <a:spLocks noGrp="1"/>
          </p:cNvSpPr>
          <p:nvPr>
            <p:ph type="title"/>
          </p:nvPr>
        </p:nvSpPr>
        <p:spPr>
          <a:xfrm>
            <a:off x="552451" y="541061"/>
            <a:ext cx="10801351" cy="13055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2"/>
          <p:cNvSpPr txBox="1">
            <a:spLocks noGrp="1"/>
          </p:cNvSpPr>
          <p:nvPr>
            <p:ph type="body" idx="1"/>
          </p:nvPr>
        </p:nvSpPr>
        <p:spPr>
          <a:xfrm>
            <a:off x="838200" y="2026027"/>
            <a:ext cx="10515600" cy="4150940"/>
          </a:xfrm>
          <a:prstGeom prst="rect">
            <a:avLst/>
          </a:prstGeom>
          <a:noFill/>
          <a:ln>
            <a:noFill/>
          </a:ln>
        </p:spPr>
        <p:txBody>
          <a:bodyPr spcFirstLastPara="1" wrap="square" lIns="91425" tIns="45700" rIns="91425" bIns="45700" anchor="t" anchorCtr="0">
            <a:normAutofit/>
          </a:bodyPr>
          <a:lstStyle>
            <a:lvl1pPr marL="609585" lvl="0" indent="-482588" algn="l">
              <a:lnSpc>
                <a:spcPct val="90000"/>
              </a:lnSpc>
              <a:spcBef>
                <a:spcPts val="2200"/>
              </a:spcBef>
              <a:spcAft>
                <a:spcPts val="0"/>
              </a:spcAft>
              <a:buClr>
                <a:schemeClr val="dk1"/>
              </a:buClr>
              <a:buSzPts val="2100"/>
              <a:buFont typeface="Noto Sans Symbols"/>
              <a:buChar char="⮚"/>
              <a:defRPr/>
            </a:lvl1pPr>
            <a:lvl2pPr marL="1219170" lvl="1" indent="-457189" algn="l">
              <a:lnSpc>
                <a:spcPct val="90000"/>
              </a:lnSpc>
              <a:spcBef>
                <a:spcPts val="500"/>
              </a:spcBef>
              <a:spcAft>
                <a:spcPts val="0"/>
              </a:spcAft>
              <a:buClr>
                <a:schemeClr val="dk1"/>
              </a:buClr>
              <a:buSzPts val="1800"/>
              <a:buChar char="⮚"/>
              <a:defRPr/>
            </a:lvl2pPr>
            <a:lvl3pPr marL="1828754" lvl="2" indent="-431789" algn="l">
              <a:lnSpc>
                <a:spcPct val="90000"/>
              </a:lnSpc>
              <a:spcBef>
                <a:spcPts val="500"/>
              </a:spcBef>
              <a:spcAft>
                <a:spcPts val="0"/>
              </a:spcAft>
              <a:buClr>
                <a:schemeClr val="dk1"/>
              </a:buClr>
              <a:buSzPts val="1500"/>
              <a:buChar char="⮚"/>
              <a:defRPr/>
            </a:lvl3pPr>
            <a:lvl4pPr marL="2438339" lvl="3" indent="-419090" algn="l">
              <a:lnSpc>
                <a:spcPct val="90000"/>
              </a:lnSpc>
              <a:spcBef>
                <a:spcPts val="500"/>
              </a:spcBef>
              <a:spcAft>
                <a:spcPts val="0"/>
              </a:spcAft>
              <a:buClr>
                <a:schemeClr val="dk1"/>
              </a:buClr>
              <a:buSzPts val="1350"/>
              <a:buChar char="⮚"/>
              <a:defRPr/>
            </a:lvl4pPr>
            <a:lvl5pPr marL="3047924" lvl="4" indent="-419090" algn="l">
              <a:lnSpc>
                <a:spcPct val="90000"/>
              </a:lnSpc>
              <a:spcBef>
                <a:spcPts val="500"/>
              </a:spcBef>
              <a:spcAft>
                <a:spcPts val="0"/>
              </a:spcAft>
              <a:buClr>
                <a:schemeClr val="dk1"/>
              </a:buClr>
              <a:buSzPts val="135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62" name="Google Shape;162;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65" name="Google Shape;165;p52"/>
          <p:cNvSpPr txBox="1"/>
          <p:nvPr/>
        </p:nvSpPr>
        <p:spPr>
          <a:xfrm>
            <a:off x="176001" y="171730"/>
            <a:ext cx="1107569" cy="338500"/>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400" b="0" i="0" u="none" strike="noStrike" cap="none">
                <a:solidFill>
                  <a:srgbClr val="000000"/>
                </a:solidFill>
                <a:latin typeface="Arial"/>
                <a:ea typeface="Arial"/>
                <a:cs typeface="Arial"/>
                <a:sym typeface="Arial"/>
              </a:rPr>
              <a:t>Todo Slide</a:t>
            </a:r>
            <a:endParaRPr sz="1867" b="0" i="0" u="none" strike="noStrike" cap="none">
              <a:solidFill>
                <a:srgbClr val="000000"/>
              </a:solidFill>
              <a:latin typeface="Arial"/>
              <a:ea typeface="Arial"/>
              <a:cs typeface="Arial"/>
              <a:sym typeface="Arial"/>
            </a:endParaRPr>
          </a:p>
        </p:txBody>
      </p:sp>
      <p:sp>
        <p:nvSpPr>
          <p:cNvPr id="166" name="Google Shape;166;p52"/>
          <p:cNvSpPr txBox="1"/>
          <p:nvPr/>
        </p:nvSpPr>
        <p:spPr>
          <a:xfrm rot="2080315">
            <a:off x="8030561" y="724995"/>
            <a:ext cx="5319707" cy="492388"/>
          </a:xfrm>
          <a:prstGeom prst="rect">
            <a:avLst/>
          </a:prstGeom>
          <a:solidFill>
            <a:srgbClr val="FFC000"/>
          </a:solidFill>
          <a:ln>
            <a:noFill/>
          </a:ln>
        </p:spPr>
        <p:txBody>
          <a:bodyPr spcFirstLastPara="1" wrap="square" lIns="121900" tIns="60933" rIns="121900" bIns="60933"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400" b="1" i="0" u="none" strike="noStrike" cap="none">
                <a:solidFill>
                  <a:srgbClr val="000000"/>
                </a:solidFill>
                <a:latin typeface="Arial"/>
                <a:ea typeface="Arial"/>
                <a:cs typeface="Arial"/>
                <a:sym typeface="Arial"/>
              </a:rPr>
              <a:t>Under Construction</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7698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7"/>
        <p:cNvGrpSpPr/>
        <p:nvPr/>
      </p:nvGrpSpPr>
      <p:grpSpPr>
        <a:xfrm>
          <a:off x="0" y="0"/>
          <a:ext cx="0" cy="0"/>
          <a:chOff x="0" y="0"/>
          <a:chExt cx="0" cy="0"/>
        </a:xfrm>
      </p:grpSpPr>
      <p:sp>
        <p:nvSpPr>
          <p:cNvPr id="168" name="Google Shape;168;p53"/>
          <p:cNvSpPr txBox="1">
            <a:spLocks noGrp="1"/>
          </p:cNvSpPr>
          <p:nvPr>
            <p:ph type="title"/>
          </p:nvPr>
        </p:nvSpPr>
        <p:spPr>
          <a:xfrm>
            <a:off x="552451" y="320677"/>
            <a:ext cx="10801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2100"/>
              <a:buFont typeface="Noto Sans Symbols"/>
              <a:buNone/>
              <a:defRPr/>
            </a:lvl1pPr>
            <a:lvl2pPr marL="1219170" lvl="1" indent="-457189" algn="l">
              <a:lnSpc>
                <a:spcPct val="90000"/>
              </a:lnSpc>
              <a:spcBef>
                <a:spcPts val="500"/>
              </a:spcBef>
              <a:spcAft>
                <a:spcPts val="0"/>
              </a:spcAft>
              <a:buClr>
                <a:schemeClr val="dk1"/>
              </a:buClr>
              <a:buSzPts val="1800"/>
              <a:buChar char="⮚"/>
              <a:defRPr/>
            </a:lvl2pPr>
            <a:lvl3pPr marL="1828754" lvl="2" indent="-431789" algn="l">
              <a:lnSpc>
                <a:spcPct val="90000"/>
              </a:lnSpc>
              <a:spcBef>
                <a:spcPts val="500"/>
              </a:spcBef>
              <a:spcAft>
                <a:spcPts val="0"/>
              </a:spcAft>
              <a:buClr>
                <a:schemeClr val="dk1"/>
              </a:buClr>
              <a:buSzPts val="1500"/>
              <a:buChar char="⮚"/>
              <a:defRPr/>
            </a:lvl3pPr>
            <a:lvl4pPr marL="2438339" lvl="3" indent="-419090" algn="l">
              <a:lnSpc>
                <a:spcPct val="90000"/>
              </a:lnSpc>
              <a:spcBef>
                <a:spcPts val="500"/>
              </a:spcBef>
              <a:spcAft>
                <a:spcPts val="0"/>
              </a:spcAft>
              <a:buClr>
                <a:schemeClr val="dk1"/>
              </a:buClr>
              <a:buSzPts val="1350"/>
              <a:buChar char="⮚"/>
              <a:defRPr/>
            </a:lvl4pPr>
            <a:lvl5pPr marL="3047924" lvl="4" indent="-419090" algn="l">
              <a:lnSpc>
                <a:spcPct val="90000"/>
              </a:lnSpc>
              <a:spcBef>
                <a:spcPts val="500"/>
              </a:spcBef>
              <a:spcAft>
                <a:spcPts val="0"/>
              </a:spcAft>
              <a:buClr>
                <a:schemeClr val="dk1"/>
              </a:buClr>
              <a:buSzPts val="135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70" name="Google Shape;170;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1708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73"/>
        <p:cNvGrpSpPr/>
        <p:nvPr/>
      </p:nvGrpSpPr>
      <p:grpSpPr>
        <a:xfrm>
          <a:off x="0" y="0"/>
          <a:ext cx="0" cy="0"/>
          <a:chOff x="0" y="0"/>
          <a:chExt cx="0" cy="0"/>
        </a:xfrm>
      </p:grpSpPr>
      <p:sp>
        <p:nvSpPr>
          <p:cNvPr id="174" name="Google Shape;174;p54"/>
          <p:cNvSpPr txBox="1">
            <a:spLocks noGrp="1"/>
          </p:cNvSpPr>
          <p:nvPr>
            <p:ph type="title"/>
          </p:nvPr>
        </p:nvSpPr>
        <p:spPr>
          <a:xfrm>
            <a:off x="552451" y="320677"/>
            <a:ext cx="10801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4"/>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chemeClr val="dk1"/>
              </a:buClr>
              <a:buSzPts val="2100"/>
              <a:buFont typeface="Noto Sans Symbols"/>
              <a:buNone/>
              <a:defRPr>
                <a:latin typeface="Arial"/>
                <a:ea typeface="Arial"/>
                <a:cs typeface="Arial"/>
                <a:sym typeface="Arial"/>
              </a:defRPr>
            </a:lvl1pPr>
            <a:lvl2pPr marL="1219170" lvl="1" indent="-304792" algn="l">
              <a:lnSpc>
                <a:spcPct val="90000"/>
              </a:lnSpc>
              <a:spcBef>
                <a:spcPts val="500"/>
              </a:spcBef>
              <a:spcAft>
                <a:spcPts val="0"/>
              </a:spcAft>
              <a:buClr>
                <a:schemeClr val="dk1"/>
              </a:buClr>
              <a:buSzPts val="1800"/>
              <a:buNone/>
              <a:defRPr>
                <a:latin typeface="Arial"/>
                <a:ea typeface="Arial"/>
                <a:cs typeface="Arial"/>
                <a:sym typeface="Arial"/>
              </a:defRPr>
            </a:lvl2pPr>
            <a:lvl3pPr marL="1828754" lvl="2" indent="-304792" algn="l">
              <a:lnSpc>
                <a:spcPct val="90000"/>
              </a:lnSpc>
              <a:spcBef>
                <a:spcPts val="500"/>
              </a:spcBef>
              <a:spcAft>
                <a:spcPts val="0"/>
              </a:spcAft>
              <a:buClr>
                <a:schemeClr val="dk1"/>
              </a:buClr>
              <a:buSzPts val="1500"/>
              <a:buNone/>
              <a:defRPr>
                <a:latin typeface="Arial"/>
                <a:ea typeface="Arial"/>
                <a:cs typeface="Arial"/>
                <a:sym typeface="Arial"/>
              </a:defRPr>
            </a:lvl3pPr>
            <a:lvl4pPr marL="2438339" lvl="3" indent="-304792" algn="l">
              <a:lnSpc>
                <a:spcPct val="90000"/>
              </a:lnSpc>
              <a:spcBef>
                <a:spcPts val="500"/>
              </a:spcBef>
              <a:spcAft>
                <a:spcPts val="0"/>
              </a:spcAft>
              <a:buClr>
                <a:schemeClr val="dk1"/>
              </a:buClr>
              <a:buSzPts val="1350"/>
              <a:buNone/>
              <a:defRPr>
                <a:latin typeface="Arial"/>
                <a:ea typeface="Arial"/>
                <a:cs typeface="Arial"/>
                <a:sym typeface="Arial"/>
              </a:defRPr>
            </a:lvl4pPr>
            <a:lvl5pPr marL="3047924" lvl="4" indent="-304792" algn="l">
              <a:lnSpc>
                <a:spcPct val="90000"/>
              </a:lnSpc>
              <a:spcBef>
                <a:spcPts val="500"/>
              </a:spcBef>
              <a:spcAft>
                <a:spcPts val="0"/>
              </a:spcAft>
              <a:buClr>
                <a:schemeClr val="dk1"/>
              </a:buClr>
              <a:buSzPts val="1350"/>
              <a:buNone/>
              <a:defRPr>
                <a:latin typeface="Arial"/>
                <a:ea typeface="Arial"/>
                <a:cs typeface="Arial"/>
                <a:sym typeface="Aria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76" name="Google Shape;176;p5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712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3F3F3F"/>
        </a:solidFill>
        <a:effectLst/>
      </p:bgPr>
    </p:bg>
    <p:spTree>
      <p:nvGrpSpPr>
        <p:cNvPr id="1" name="Shape 179"/>
        <p:cNvGrpSpPr/>
        <p:nvPr/>
      </p:nvGrpSpPr>
      <p:grpSpPr>
        <a:xfrm>
          <a:off x="0" y="0"/>
          <a:ext cx="0" cy="0"/>
          <a:chOff x="0" y="0"/>
          <a:chExt cx="0" cy="0"/>
        </a:xfrm>
      </p:grpSpPr>
      <p:sp>
        <p:nvSpPr>
          <p:cNvPr id="180" name="Google Shape;180;p55"/>
          <p:cNvSpPr txBox="1">
            <a:spLocks noGrp="1"/>
          </p:cNvSpPr>
          <p:nvPr>
            <p:ph type="title"/>
          </p:nvPr>
        </p:nvSpPr>
        <p:spPr>
          <a:xfrm>
            <a:off x="552451" y="320677"/>
            <a:ext cx="10801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5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82588" algn="l">
              <a:lnSpc>
                <a:spcPct val="90000"/>
              </a:lnSpc>
              <a:spcBef>
                <a:spcPts val="2200"/>
              </a:spcBef>
              <a:spcAft>
                <a:spcPts val="0"/>
              </a:spcAft>
              <a:buClr>
                <a:schemeClr val="lt1"/>
              </a:buClr>
              <a:buSzPts val="2100"/>
              <a:buFont typeface="Noto Sans Symbols"/>
              <a:buChar char="⮚"/>
              <a:defRPr>
                <a:solidFill>
                  <a:schemeClr val="lt1"/>
                </a:solidFill>
              </a:defRPr>
            </a:lvl1pPr>
            <a:lvl2pPr marL="1219170" lvl="1" indent="-457189" algn="l">
              <a:lnSpc>
                <a:spcPct val="90000"/>
              </a:lnSpc>
              <a:spcBef>
                <a:spcPts val="500"/>
              </a:spcBef>
              <a:spcAft>
                <a:spcPts val="0"/>
              </a:spcAft>
              <a:buClr>
                <a:schemeClr val="lt1"/>
              </a:buClr>
              <a:buSzPts val="1800"/>
              <a:buChar char="⮚"/>
              <a:defRPr>
                <a:solidFill>
                  <a:schemeClr val="lt1"/>
                </a:solidFill>
              </a:defRPr>
            </a:lvl2pPr>
            <a:lvl3pPr marL="1828754" lvl="2" indent="-431789" algn="l">
              <a:lnSpc>
                <a:spcPct val="90000"/>
              </a:lnSpc>
              <a:spcBef>
                <a:spcPts val="500"/>
              </a:spcBef>
              <a:spcAft>
                <a:spcPts val="0"/>
              </a:spcAft>
              <a:buClr>
                <a:schemeClr val="lt1"/>
              </a:buClr>
              <a:buSzPts val="1500"/>
              <a:buChar char="⮚"/>
              <a:defRPr>
                <a:solidFill>
                  <a:schemeClr val="lt1"/>
                </a:solidFill>
              </a:defRPr>
            </a:lvl3pPr>
            <a:lvl4pPr marL="2438339" lvl="3" indent="-419090" algn="l">
              <a:lnSpc>
                <a:spcPct val="90000"/>
              </a:lnSpc>
              <a:spcBef>
                <a:spcPts val="500"/>
              </a:spcBef>
              <a:spcAft>
                <a:spcPts val="0"/>
              </a:spcAft>
              <a:buClr>
                <a:schemeClr val="lt1"/>
              </a:buClr>
              <a:buSzPts val="1350"/>
              <a:buChar char="⮚"/>
              <a:defRPr>
                <a:solidFill>
                  <a:schemeClr val="lt1"/>
                </a:solidFill>
              </a:defRPr>
            </a:lvl4pPr>
            <a:lvl5pPr marL="3047924" lvl="4" indent="-419090" algn="l">
              <a:lnSpc>
                <a:spcPct val="90000"/>
              </a:lnSpc>
              <a:spcBef>
                <a:spcPts val="500"/>
              </a:spcBef>
              <a:spcAft>
                <a:spcPts val="0"/>
              </a:spcAft>
              <a:buClr>
                <a:schemeClr val="lt1"/>
              </a:buClr>
              <a:buSzPts val="1350"/>
              <a:buChar char="⮚"/>
              <a:defRPr>
                <a:solidFill>
                  <a:schemeClr val="lt1"/>
                </a:solidFil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82" name="Google Shape;182;p5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064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5"/>
        </a:solidFill>
        <a:effectLst/>
      </p:bgPr>
    </p:bg>
    <p:spTree>
      <p:nvGrpSpPr>
        <p:cNvPr id="1" name="Shape 185"/>
        <p:cNvGrpSpPr/>
        <p:nvPr/>
      </p:nvGrpSpPr>
      <p:grpSpPr>
        <a:xfrm>
          <a:off x="0" y="0"/>
          <a:ext cx="0" cy="0"/>
          <a:chOff x="0" y="0"/>
          <a:chExt cx="0" cy="0"/>
        </a:xfrm>
      </p:grpSpPr>
      <p:sp>
        <p:nvSpPr>
          <p:cNvPr id="186" name="Google Shape;186;p56"/>
          <p:cNvSpPr txBox="1">
            <a:spLocks noGrp="1"/>
          </p:cNvSpPr>
          <p:nvPr>
            <p:ph type="title"/>
          </p:nvPr>
        </p:nvSpPr>
        <p:spPr>
          <a:xfrm>
            <a:off x="552451" y="320677"/>
            <a:ext cx="108013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609585" lvl="0" indent="-482588" algn="l">
              <a:lnSpc>
                <a:spcPct val="90000"/>
              </a:lnSpc>
              <a:spcBef>
                <a:spcPts val="2200"/>
              </a:spcBef>
              <a:spcAft>
                <a:spcPts val="0"/>
              </a:spcAft>
              <a:buClr>
                <a:schemeClr val="lt1"/>
              </a:buClr>
              <a:buSzPts val="2100"/>
              <a:buFont typeface="Noto Sans Symbols"/>
              <a:buChar char="⮚"/>
              <a:defRPr>
                <a:solidFill>
                  <a:schemeClr val="lt1"/>
                </a:solidFill>
              </a:defRPr>
            </a:lvl1pPr>
            <a:lvl2pPr marL="1219170" lvl="1" indent="-457189" algn="l">
              <a:lnSpc>
                <a:spcPct val="90000"/>
              </a:lnSpc>
              <a:spcBef>
                <a:spcPts val="500"/>
              </a:spcBef>
              <a:spcAft>
                <a:spcPts val="0"/>
              </a:spcAft>
              <a:buClr>
                <a:schemeClr val="lt1"/>
              </a:buClr>
              <a:buSzPts val="1800"/>
              <a:buChar char="⮚"/>
              <a:defRPr>
                <a:solidFill>
                  <a:schemeClr val="lt1"/>
                </a:solidFill>
              </a:defRPr>
            </a:lvl2pPr>
            <a:lvl3pPr marL="1828754" lvl="2" indent="-431789" algn="l">
              <a:lnSpc>
                <a:spcPct val="90000"/>
              </a:lnSpc>
              <a:spcBef>
                <a:spcPts val="500"/>
              </a:spcBef>
              <a:spcAft>
                <a:spcPts val="0"/>
              </a:spcAft>
              <a:buClr>
                <a:schemeClr val="lt1"/>
              </a:buClr>
              <a:buSzPts val="1500"/>
              <a:buChar char="⮚"/>
              <a:defRPr>
                <a:solidFill>
                  <a:schemeClr val="lt1"/>
                </a:solidFill>
              </a:defRPr>
            </a:lvl3pPr>
            <a:lvl4pPr marL="2438339" lvl="3" indent="-419090" algn="l">
              <a:lnSpc>
                <a:spcPct val="90000"/>
              </a:lnSpc>
              <a:spcBef>
                <a:spcPts val="500"/>
              </a:spcBef>
              <a:spcAft>
                <a:spcPts val="0"/>
              </a:spcAft>
              <a:buClr>
                <a:schemeClr val="lt1"/>
              </a:buClr>
              <a:buSzPts val="1350"/>
              <a:buChar char="⮚"/>
              <a:defRPr>
                <a:solidFill>
                  <a:schemeClr val="lt1"/>
                </a:solidFill>
              </a:defRPr>
            </a:lvl4pPr>
            <a:lvl5pPr marL="3047924" lvl="4" indent="-419090" algn="l">
              <a:lnSpc>
                <a:spcPct val="90000"/>
              </a:lnSpc>
              <a:spcBef>
                <a:spcPts val="500"/>
              </a:spcBef>
              <a:spcAft>
                <a:spcPts val="0"/>
              </a:spcAft>
              <a:buClr>
                <a:schemeClr val="lt1"/>
              </a:buClr>
              <a:buSzPts val="1350"/>
              <a:buChar char="⮚"/>
              <a:defRPr>
                <a:solidFill>
                  <a:schemeClr val="lt1"/>
                </a:solidFil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88" name="Google Shape;188;p5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271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1"/>
        <p:cNvGrpSpPr/>
        <p:nvPr/>
      </p:nvGrpSpPr>
      <p:grpSpPr>
        <a:xfrm>
          <a:off x="0" y="0"/>
          <a:ext cx="0" cy="0"/>
          <a:chOff x="0" y="0"/>
          <a:chExt cx="0" cy="0"/>
        </a:xfrm>
      </p:grpSpPr>
      <p:sp>
        <p:nvSpPr>
          <p:cNvPr id="192" name="Google Shape;192;p57"/>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2200"/>
              </a:spcBef>
              <a:spcAft>
                <a:spcPts val="0"/>
              </a:spcAft>
              <a:buClr>
                <a:srgbClr val="888888"/>
              </a:buClr>
              <a:buSzPts val="1800"/>
              <a:buNone/>
              <a:defRPr sz="2400">
                <a:solidFill>
                  <a:srgbClr val="888888"/>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194" name="Google Shape;194;p5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553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5"/>
          <p:cNvSpPr txBox="1">
            <a:spLocks noGrp="1"/>
          </p:cNvSpPr>
          <p:nvPr>
            <p:ph type="title"/>
          </p:nvPr>
        </p:nvSpPr>
        <p:spPr>
          <a:xfrm>
            <a:off x="552451" y="320677"/>
            <a:ext cx="108013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4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650"/>
              </a:spcBef>
              <a:spcAft>
                <a:spcPts val="0"/>
              </a:spcAft>
              <a:buClr>
                <a:schemeClr val="dk1"/>
              </a:buClr>
              <a:buSzPts val="2100"/>
              <a:buFont typeface="Noto Sans Symbols"/>
              <a:buNone/>
              <a:defRPr sz="21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rtl="0">
              <a:lnSpc>
                <a:spcPct val="90000"/>
              </a:lnSpc>
              <a:spcBef>
                <a:spcPts val="375"/>
              </a:spcBef>
              <a:spcAft>
                <a:spcPts val="0"/>
              </a:spcAft>
              <a:buClr>
                <a:schemeClr val="dk1"/>
              </a:buClr>
              <a:buSzPts val="1500"/>
              <a:buFont typeface="Noto Sans Symbols"/>
              <a:buChar char="⮚"/>
              <a:defRPr sz="1500" b="0" i="0" u="none" strike="noStrike" cap="none">
                <a:solidFill>
                  <a:schemeClr val="dk1"/>
                </a:solidFill>
                <a:latin typeface="Century Gothic"/>
                <a:ea typeface="Century Gothic"/>
                <a:cs typeface="Century Gothic"/>
                <a:sym typeface="Century Gothic"/>
              </a:defRPr>
            </a:lvl3pPr>
            <a:lvl4pPr marL="1828800" marR="0" lvl="3" indent="-314325" algn="l" rtl="0">
              <a:lnSpc>
                <a:spcPct val="90000"/>
              </a:lnSpc>
              <a:spcBef>
                <a:spcPts val="375"/>
              </a:spcBef>
              <a:spcAft>
                <a:spcPts val="0"/>
              </a:spcAft>
              <a:buClr>
                <a:schemeClr val="dk1"/>
              </a:buClr>
              <a:buSzPts val="1350"/>
              <a:buFont typeface="Noto Sans Symbols"/>
              <a:buChar char="⮚"/>
              <a:defRPr sz="1350" b="0" i="0" u="none" strike="noStrike" cap="none">
                <a:solidFill>
                  <a:schemeClr val="dk1"/>
                </a:solidFill>
                <a:latin typeface="Century Gothic"/>
                <a:ea typeface="Century Gothic"/>
                <a:cs typeface="Century Gothic"/>
                <a:sym typeface="Century Gothic"/>
              </a:defRPr>
            </a:lvl4pPr>
            <a:lvl5pPr marL="2286000" marR="0" lvl="4" indent="-314325" algn="l" rtl="0">
              <a:lnSpc>
                <a:spcPct val="90000"/>
              </a:lnSpc>
              <a:spcBef>
                <a:spcPts val="375"/>
              </a:spcBef>
              <a:spcAft>
                <a:spcPts val="0"/>
              </a:spcAft>
              <a:buClr>
                <a:schemeClr val="dk1"/>
              </a:buClr>
              <a:buSzPts val="1350"/>
              <a:buFont typeface="Noto Sans Symbols"/>
              <a:buChar char="⮚"/>
              <a:defRPr sz="1350" b="0" i="0" u="none" strike="noStrike" cap="none">
                <a:solidFill>
                  <a:schemeClr val="dk1"/>
                </a:solidFill>
                <a:latin typeface="Century Gothic"/>
                <a:ea typeface="Century Gothic"/>
                <a:cs typeface="Century Gothic"/>
                <a:sym typeface="Century Gothic"/>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23" name="Google Shape;123;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24" name="Google Shape;124;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87614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12.png"/><Relationship Id="rId1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14.png"/><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hyperlink" Target="https://github.com/TAG-Research/lotus%20/" TargetMode="External"/><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s://arxiv.org/abs/2407.11418" TargetMode="External"/><Relationship Id="rId4" Type="http://schemas.microsoft.com/office/2007/relationships/hdphoto" Target="../media/hdphoto1.wdp"/><Relationship Id="rId9" Type="http://schemas.openxmlformats.org/officeDocument/2006/relationships/hyperlink" Target="https://github.com/guestrin-lab/lot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D8_7B893D1B.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3.sv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1.svg"/><Relationship Id="rId5" Type="http://schemas.openxmlformats.org/officeDocument/2006/relationships/image" Target="../media/image12.png"/><Relationship Id="rId1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14.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0"/>
          <p:cNvSpPr txBox="1">
            <a:spLocks noGrp="1"/>
          </p:cNvSpPr>
          <p:nvPr>
            <p:ph type="title"/>
          </p:nvPr>
        </p:nvSpPr>
        <p:spPr>
          <a:xfrm>
            <a:off x="838200" y="1804186"/>
            <a:ext cx="10928059" cy="2852737"/>
          </a:xfrm>
          <a:prstGeom prst="rect">
            <a:avLst/>
          </a:prstGeom>
          <a:noFill/>
          <a:ln>
            <a:noFill/>
          </a:ln>
        </p:spPr>
        <p:txBody>
          <a:bodyPr spcFirstLastPara="1" wrap="square" lIns="91433" tIns="45700" rIns="91433" bIns="45700" anchor="b" anchorCtr="0">
            <a:normAutofit fontScale="90000"/>
          </a:bodyPr>
          <a:lstStyle/>
          <a:p>
            <a:pPr>
              <a:buSzPct val="100000"/>
            </a:pPr>
            <a:br>
              <a:rPr lang="en-US" sz="7200" b="1" dirty="0"/>
            </a:br>
            <a:r>
              <a:rPr lang="en-US" sz="7200" b="1" dirty="0"/>
              <a:t>TAG: Table Augmented Generation</a:t>
            </a:r>
            <a:br>
              <a:rPr lang="en-US" sz="7200" b="1" dirty="0"/>
            </a:br>
            <a:endParaRPr sz="7200" b="1" dirty="0"/>
          </a:p>
        </p:txBody>
      </p:sp>
      <p:sp>
        <p:nvSpPr>
          <p:cNvPr id="372" name="Google Shape;372;p70"/>
          <p:cNvSpPr txBox="1">
            <a:spLocks noGrp="1"/>
          </p:cNvSpPr>
          <p:nvPr>
            <p:ph type="body" idx="1"/>
          </p:nvPr>
        </p:nvSpPr>
        <p:spPr>
          <a:xfrm>
            <a:off x="838200" y="3812384"/>
            <a:ext cx="10515600" cy="1500187"/>
          </a:xfrm>
          <a:prstGeom prst="rect">
            <a:avLst/>
          </a:prstGeom>
          <a:noFill/>
          <a:ln>
            <a:noFill/>
          </a:ln>
        </p:spPr>
        <p:txBody>
          <a:bodyPr spcFirstLastPara="1" wrap="square" lIns="91433" tIns="45700" rIns="91433" bIns="45700" anchor="t" anchorCtr="0">
            <a:normAutofit/>
          </a:bodyPr>
          <a:lstStyle/>
          <a:p>
            <a:pPr marL="0" indent="0">
              <a:spcBef>
                <a:spcPts val="0"/>
              </a:spcBef>
            </a:pPr>
            <a:r>
              <a:rPr lang="en" dirty="0"/>
              <a:t>Text2SQL is Not Enough: Unifying AI and Databases with TAG</a:t>
            </a:r>
            <a:endParaRPr dirty="0"/>
          </a:p>
        </p:txBody>
      </p:sp>
      <p:sp>
        <p:nvSpPr>
          <p:cNvPr id="2" name="TextBox 1">
            <a:extLst>
              <a:ext uri="{FF2B5EF4-FFF2-40B4-BE49-F238E27FC236}">
                <a16:creationId xmlns:a16="http://schemas.microsoft.com/office/drawing/2014/main" id="{556D046B-1BF3-B41B-6601-BADC5B028098}"/>
              </a:ext>
            </a:extLst>
          </p:cNvPr>
          <p:cNvSpPr txBox="1"/>
          <p:nvPr/>
        </p:nvSpPr>
        <p:spPr>
          <a:xfrm>
            <a:off x="838201" y="5312571"/>
            <a:ext cx="7556063" cy="666977"/>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Asim Biswal*, Liana Patel*, Siddharth Jha, </a:t>
            </a:r>
            <a:r>
              <a:rPr lang="en-US" sz="1867" kern="0" dirty="0" err="1">
                <a:solidFill>
                  <a:srgbClr val="000000"/>
                </a:solidFill>
                <a:latin typeface="Arial"/>
                <a:cs typeface="Arial"/>
                <a:sym typeface="Arial"/>
              </a:rPr>
              <a:t>Amog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Kamsetty</a:t>
            </a:r>
            <a:r>
              <a:rPr lang="en-US" sz="1867" kern="0" dirty="0">
                <a:solidFill>
                  <a:srgbClr val="000000"/>
                </a:solidFill>
                <a:latin typeface="Arial"/>
                <a:cs typeface="Arial"/>
                <a:sym typeface="Arial"/>
              </a:rPr>
              <a:t>, Shu Liu, Joseph Gonzalez, Carlos Guestrin, Matei Zaharia </a:t>
            </a:r>
          </a:p>
        </p:txBody>
      </p:sp>
      <p:sp>
        <p:nvSpPr>
          <p:cNvPr id="5" name="Slide Number Placeholder 4">
            <a:extLst>
              <a:ext uri="{FF2B5EF4-FFF2-40B4-BE49-F238E27FC236}">
                <a16:creationId xmlns:a16="http://schemas.microsoft.com/office/drawing/2014/main" id="{677D7B0F-775A-9A70-F761-6A2332796388}"/>
              </a:ext>
            </a:extLst>
          </p:cNvPr>
          <p:cNvSpPr>
            <a:spLocks noGrp="1"/>
          </p:cNvSpPr>
          <p:nvPr>
            <p:ph type="sldNum" idx="12"/>
          </p:nvPr>
        </p:nvSpPr>
        <p:spPr/>
        <p:txBody>
          <a:bodyPr/>
          <a:lstStyle/>
          <a:p>
            <a:pPr defTabSz="1219170"/>
            <a:fld id="{00000000-1234-1234-1234-123412341234}" type="slidenum">
              <a:rPr lang="en" kern="0"/>
              <a:pPr defTabSz="1219170"/>
              <a:t>1</a:t>
            </a:fld>
            <a:endParaRPr lang="en"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2A0A6-BB90-DE89-456A-EA0B1F5F76C3}"/>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F0C4F814-89CC-FFBF-ED70-AC63ED0F27D2}"/>
              </a:ext>
            </a:extLst>
          </p:cNvPr>
          <p:cNvGrpSpPr/>
          <p:nvPr/>
        </p:nvGrpSpPr>
        <p:grpSpPr>
          <a:xfrm>
            <a:off x="1874011" y="2175906"/>
            <a:ext cx="4490336" cy="4359916"/>
            <a:chOff x="4225234" y="1358007"/>
            <a:chExt cx="2497149" cy="3458710"/>
          </a:xfrm>
          <a:solidFill>
            <a:schemeClr val="accent1">
              <a:lumMod val="60000"/>
              <a:lumOff val="40000"/>
            </a:schemeClr>
          </a:solidFill>
        </p:grpSpPr>
        <p:sp>
          <p:nvSpPr>
            <p:cNvPr id="21" name="Rectangle 20">
              <a:extLst>
                <a:ext uri="{FF2B5EF4-FFF2-40B4-BE49-F238E27FC236}">
                  <a16:creationId xmlns:a16="http://schemas.microsoft.com/office/drawing/2014/main" id="{35EE63FC-9B0E-B89C-03C2-AA205EDC7F6E}"/>
                </a:ext>
              </a:extLst>
            </p:cNvPr>
            <p:cNvSpPr/>
            <p:nvPr/>
          </p:nvSpPr>
          <p:spPr>
            <a:xfrm>
              <a:off x="4225234" y="1358007"/>
              <a:ext cx="2497149" cy="17330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Natural Language Capabilities</a:t>
              </a:r>
            </a:p>
          </p:txBody>
        </p:sp>
        <p:sp>
          <p:nvSpPr>
            <p:cNvPr id="22" name="Rectangle 21">
              <a:extLst>
                <a:ext uri="{FF2B5EF4-FFF2-40B4-BE49-F238E27FC236}">
                  <a16:creationId xmlns:a16="http://schemas.microsoft.com/office/drawing/2014/main" id="{B4CFF0A1-E919-F8CB-DA14-32AD7618F624}"/>
                </a:ext>
              </a:extLst>
            </p:cNvPr>
            <p:cNvSpPr/>
            <p:nvPr/>
          </p:nvSpPr>
          <p:spPr>
            <a:xfrm>
              <a:off x="4225234" y="3083711"/>
              <a:ext cx="2497149" cy="17330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(Parametric) World Knowledge</a:t>
              </a:r>
            </a:p>
          </p:txBody>
        </p:sp>
      </p:grpSp>
      <p:grpSp>
        <p:nvGrpSpPr>
          <p:cNvPr id="13" name="Group 12">
            <a:extLst>
              <a:ext uri="{FF2B5EF4-FFF2-40B4-BE49-F238E27FC236}">
                <a16:creationId xmlns:a16="http://schemas.microsoft.com/office/drawing/2014/main" id="{D1EC278F-2982-708C-334D-2268EF55659E}"/>
              </a:ext>
            </a:extLst>
          </p:cNvPr>
          <p:cNvGrpSpPr/>
          <p:nvPr/>
        </p:nvGrpSpPr>
        <p:grpSpPr>
          <a:xfrm>
            <a:off x="6358264" y="2165781"/>
            <a:ext cx="4490336" cy="4359916"/>
            <a:chOff x="4225234" y="1358007"/>
            <a:chExt cx="2497149" cy="3458710"/>
          </a:xfrm>
        </p:grpSpPr>
        <p:sp>
          <p:nvSpPr>
            <p:cNvPr id="5" name="Rectangle 4">
              <a:extLst>
                <a:ext uri="{FF2B5EF4-FFF2-40B4-BE49-F238E27FC236}">
                  <a16:creationId xmlns:a16="http://schemas.microsoft.com/office/drawing/2014/main" id="{A836BCF4-2487-F47D-A283-9E94B9F35F08}"/>
                </a:ext>
              </a:extLst>
            </p:cNvPr>
            <p:cNvSpPr/>
            <p:nvPr/>
          </p:nvSpPr>
          <p:spPr>
            <a:xfrm>
              <a:off x="4225234" y="1358007"/>
              <a:ext cx="2497149" cy="17330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Exact Computation</a:t>
              </a:r>
            </a:p>
          </p:txBody>
        </p:sp>
        <p:sp>
          <p:nvSpPr>
            <p:cNvPr id="8" name="Rectangle 7">
              <a:extLst>
                <a:ext uri="{FF2B5EF4-FFF2-40B4-BE49-F238E27FC236}">
                  <a16:creationId xmlns:a16="http://schemas.microsoft.com/office/drawing/2014/main" id="{0C8E663E-85B0-A68F-C5F2-C5ABB01C89AE}"/>
                </a:ext>
              </a:extLst>
            </p:cNvPr>
            <p:cNvSpPr/>
            <p:nvPr/>
          </p:nvSpPr>
          <p:spPr>
            <a:xfrm>
              <a:off x="4225234" y="3083711"/>
              <a:ext cx="2497149" cy="17330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(Non-parametric) </a:t>
              </a:r>
            </a:p>
            <a:p>
              <a:pPr algn="ctr" defTabSz="1219170">
                <a:buClr>
                  <a:srgbClr val="000000"/>
                </a:buClr>
              </a:pPr>
              <a:r>
                <a:rPr lang="en-US" sz="2400" kern="0" dirty="0">
                  <a:solidFill>
                    <a:srgbClr val="FFFFFF"/>
                  </a:solidFill>
                  <a:latin typeface="Arial"/>
                  <a:sym typeface="Arial"/>
                </a:rPr>
                <a:t>Explicit Knowledge</a:t>
              </a:r>
            </a:p>
          </p:txBody>
        </p:sp>
      </p:grpSp>
      <p:pic>
        <p:nvPicPr>
          <p:cNvPr id="9" name="Picture 8" descr="A screenshot of a cellphone&#10;&#10;Description automatically generated">
            <a:extLst>
              <a:ext uri="{FF2B5EF4-FFF2-40B4-BE49-F238E27FC236}">
                <a16:creationId xmlns:a16="http://schemas.microsoft.com/office/drawing/2014/main" id="{F5244425-D6E9-E566-49DC-4F169DCB0A32}"/>
              </a:ext>
            </a:extLst>
          </p:cNvPr>
          <p:cNvPicPr>
            <a:picLocks noChangeAspect="1"/>
          </p:cNvPicPr>
          <p:nvPr/>
        </p:nvPicPr>
        <p:blipFill>
          <a:blip r:embed="rId3"/>
          <a:stretch>
            <a:fillRect/>
          </a:stretch>
        </p:blipFill>
        <p:spPr>
          <a:xfrm>
            <a:off x="12605757" y="916739"/>
            <a:ext cx="6633796" cy="6858000"/>
          </a:xfrm>
          <a:prstGeom prst="rect">
            <a:avLst/>
          </a:prstGeom>
        </p:spPr>
      </p:pic>
      <p:pic>
        <p:nvPicPr>
          <p:cNvPr id="2" name="Picture 1">
            <a:extLst>
              <a:ext uri="{FF2B5EF4-FFF2-40B4-BE49-F238E27FC236}">
                <a16:creationId xmlns:a16="http://schemas.microsoft.com/office/drawing/2014/main" id="{41033D5F-70EF-EACF-03DD-27C3CD0BE0FC}"/>
              </a:ext>
            </a:extLst>
          </p:cNvPr>
          <p:cNvPicPr>
            <a:picLocks noChangeAspect="1"/>
          </p:cNvPicPr>
          <p:nvPr/>
        </p:nvPicPr>
        <p:blipFill>
          <a:blip r:embed="rId4"/>
          <a:srcRect b="75239"/>
          <a:stretch/>
        </p:blipFill>
        <p:spPr>
          <a:xfrm>
            <a:off x="1945445" y="7433591"/>
            <a:ext cx="8827568" cy="920143"/>
          </a:xfrm>
          <a:prstGeom prst="rect">
            <a:avLst/>
          </a:prstGeom>
        </p:spPr>
      </p:pic>
      <p:pic>
        <p:nvPicPr>
          <p:cNvPr id="14" name="Graphic 13" descr="Database with solid fill">
            <a:extLst>
              <a:ext uri="{FF2B5EF4-FFF2-40B4-BE49-F238E27FC236}">
                <a16:creationId xmlns:a16="http://schemas.microsoft.com/office/drawing/2014/main" id="{CF812408-E4D9-627A-5146-49AEE32466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6681" y="1036695"/>
            <a:ext cx="1470412" cy="1470412"/>
          </a:xfrm>
          <a:prstGeom prst="rect">
            <a:avLst/>
          </a:prstGeom>
        </p:spPr>
      </p:pic>
      <p:pic>
        <p:nvPicPr>
          <p:cNvPr id="11" name="Graphic 10" descr="Mathematics with solid fill">
            <a:extLst>
              <a:ext uri="{FF2B5EF4-FFF2-40B4-BE49-F238E27FC236}">
                <a16:creationId xmlns:a16="http://schemas.microsoft.com/office/drawing/2014/main" id="{3F5B8852-A7D1-63D7-A60F-609EDC69E8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8265" y="3500085"/>
            <a:ext cx="615555" cy="615555"/>
          </a:xfrm>
          <a:prstGeom prst="rect">
            <a:avLst/>
          </a:prstGeom>
        </p:spPr>
      </p:pic>
      <p:sp>
        <p:nvSpPr>
          <p:cNvPr id="12" name="Title 1">
            <a:extLst>
              <a:ext uri="{FF2B5EF4-FFF2-40B4-BE49-F238E27FC236}">
                <a16:creationId xmlns:a16="http://schemas.microsoft.com/office/drawing/2014/main" id="{6B755723-9FAA-714E-865C-FD70117E79F6}"/>
              </a:ext>
            </a:extLst>
          </p:cNvPr>
          <p:cNvSpPr>
            <a:spLocks noGrp="1"/>
          </p:cNvSpPr>
          <p:nvPr>
            <p:ph type="title"/>
          </p:nvPr>
        </p:nvSpPr>
        <p:spPr>
          <a:xfrm>
            <a:off x="415600" y="390167"/>
            <a:ext cx="11360800" cy="763600"/>
          </a:xfrm>
        </p:spPr>
        <p:txBody>
          <a:bodyPr>
            <a:normAutofit/>
          </a:bodyPr>
          <a:lstStyle/>
          <a:p>
            <a:r>
              <a:rPr lang="en-US" dirty="0"/>
              <a:t>Towards Connecting AI to Data…</a:t>
            </a:r>
          </a:p>
        </p:txBody>
      </p:sp>
      <p:pic>
        <p:nvPicPr>
          <p:cNvPr id="23" name="Google Shape;428;p75">
            <a:extLst>
              <a:ext uri="{FF2B5EF4-FFF2-40B4-BE49-F238E27FC236}">
                <a16:creationId xmlns:a16="http://schemas.microsoft.com/office/drawing/2014/main" id="{BD491948-3064-C2D0-E2A3-C45E6D9C6CEA}"/>
              </a:ext>
            </a:extLst>
          </p:cNvPr>
          <p:cNvPicPr preferRelativeResize="0"/>
          <p:nvPr/>
        </p:nvPicPr>
        <p:blipFill rotWithShape="1">
          <a:blip r:embed="rId9">
            <a:alphaModFix/>
          </a:blip>
          <a:srcRect/>
          <a:stretch/>
        </p:blipFill>
        <p:spPr>
          <a:xfrm>
            <a:off x="3732255" y="889108"/>
            <a:ext cx="1043419" cy="1576229"/>
          </a:xfrm>
          <a:prstGeom prst="rect">
            <a:avLst/>
          </a:prstGeom>
          <a:noFill/>
          <a:ln>
            <a:noFill/>
          </a:ln>
        </p:spPr>
      </p:pic>
      <p:pic>
        <p:nvPicPr>
          <p:cNvPr id="26" name="Graphic 25" descr="Table with solid fill">
            <a:extLst>
              <a:ext uri="{FF2B5EF4-FFF2-40B4-BE49-F238E27FC236}">
                <a16:creationId xmlns:a16="http://schemas.microsoft.com/office/drawing/2014/main" id="{944379E7-79F4-D161-9078-6588076D41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05772" y="5767207"/>
            <a:ext cx="825333" cy="825333"/>
          </a:xfrm>
          <a:prstGeom prst="rect">
            <a:avLst/>
          </a:prstGeom>
        </p:spPr>
      </p:pic>
      <p:pic>
        <p:nvPicPr>
          <p:cNvPr id="27" name="Graphic 26" descr="Earth globe: Americas with solid fill">
            <a:extLst>
              <a:ext uri="{FF2B5EF4-FFF2-40B4-BE49-F238E27FC236}">
                <a16:creationId xmlns:a16="http://schemas.microsoft.com/office/drawing/2014/main" id="{92AD1501-8121-C787-5FC2-6A773A9AE3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7538" y="5796389"/>
            <a:ext cx="615553" cy="615553"/>
          </a:xfrm>
          <a:prstGeom prst="rect">
            <a:avLst/>
          </a:prstGeom>
        </p:spPr>
      </p:pic>
      <p:pic>
        <p:nvPicPr>
          <p:cNvPr id="28" name="Graphic 27" descr="Robot with solid fill">
            <a:extLst>
              <a:ext uri="{FF2B5EF4-FFF2-40B4-BE49-F238E27FC236}">
                <a16:creationId xmlns:a16="http://schemas.microsoft.com/office/drawing/2014/main" id="{7B2C258D-5B0D-2CB9-2F7A-5A9B1FAB7D88}"/>
              </a:ext>
            </a:extLst>
          </p:cNvPr>
          <p:cNvPicPr>
            <a:picLocks noChangeAspect="1"/>
          </p:cNvPicPr>
          <p:nvPr/>
        </p:nvPicPr>
        <p:blipFill>
          <a:blip r:embed="rId14">
            <a:extLst>
              <a:ext uri="{96DAC541-7B7A-43D3-8B79-37D633B846F1}">
                <asvg:svgBlip xmlns:asvg="http://schemas.microsoft.com/office/drawing/2016/SVG/main" r:embed="rId15"/>
              </a:ext>
            </a:extLst>
          </a:blip>
          <a:srcRect l="33950" t="2527" b="57473"/>
          <a:stretch/>
        </p:blipFill>
        <p:spPr>
          <a:xfrm>
            <a:off x="3732255" y="3500086"/>
            <a:ext cx="910863" cy="551617"/>
          </a:xfrm>
          <a:prstGeom prst="rect">
            <a:avLst/>
          </a:prstGeom>
        </p:spPr>
      </p:pic>
      <p:sp>
        <p:nvSpPr>
          <p:cNvPr id="29" name="Slide Number Placeholder 28">
            <a:extLst>
              <a:ext uri="{FF2B5EF4-FFF2-40B4-BE49-F238E27FC236}">
                <a16:creationId xmlns:a16="http://schemas.microsoft.com/office/drawing/2014/main" id="{B37648CC-892F-CAFA-501E-BEC9FEF59778}"/>
              </a:ext>
            </a:extLst>
          </p:cNvPr>
          <p:cNvSpPr>
            <a:spLocks noGrp="1"/>
          </p:cNvSpPr>
          <p:nvPr>
            <p:ph type="sldNum" idx="12"/>
          </p:nvPr>
        </p:nvSpPr>
        <p:spPr/>
        <p:txBody>
          <a:bodyPr/>
          <a:lstStyle/>
          <a:p>
            <a:pPr defTabSz="1219170"/>
            <a:fld id="{00000000-1234-1234-1234-123412341234}" type="slidenum">
              <a:rPr lang="en" kern="0"/>
              <a:pPr defTabSz="1219170"/>
              <a:t>10</a:t>
            </a:fld>
            <a:endParaRPr lang="en" kern="0"/>
          </a:p>
        </p:txBody>
      </p:sp>
      <p:sp>
        <p:nvSpPr>
          <p:cNvPr id="3" name="Rectangle 2">
            <a:extLst>
              <a:ext uri="{FF2B5EF4-FFF2-40B4-BE49-F238E27FC236}">
                <a16:creationId xmlns:a16="http://schemas.microsoft.com/office/drawing/2014/main" id="{BB7D6438-AF32-4F03-894E-9230B3AD3CC9}"/>
              </a:ext>
            </a:extLst>
          </p:cNvPr>
          <p:cNvSpPr/>
          <p:nvPr/>
        </p:nvSpPr>
        <p:spPr>
          <a:xfrm>
            <a:off x="2629717" y="2475464"/>
            <a:ext cx="7457095" cy="3861481"/>
          </a:xfrm>
          <a:prstGeom prst="rect">
            <a:avLst/>
          </a:prstGeom>
          <a:solidFill>
            <a:schemeClr val="tx1"/>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en-US" sz="5333" b="1" kern="0" dirty="0">
                <a:solidFill>
                  <a:srgbClr val="FFFFFF"/>
                </a:solidFill>
                <a:latin typeface="Arial"/>
                <a:sym typeface="Arial"/>
              </a:rPr>
              <a:t>TAG: Table Augmented Generation</a:t>
            </a:r>
          </a:p>
        </p:txBody>
      </p:sp>
    </p:spTree>
    <p:extLst>
      <p:ext uri="{BB962C8B-B14F-4D97-AF65-F5344CB8AC3E}">
        <p14:creationId xmlns:p14="http://schemas.microsoft.com/office/powerpoint/2010/main" val="2585249329"/>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a:extLst>
            <a:ext uri="{FF2B5EF4-FFF2-40B4-BE49-F238E27FC236}">
              <a16:creationId xmlns:a16="http://schemas.microsoft.com/office/drawing/2014/main" id="{2101E3BB-D981-7C15-9F96-E8FE7B70B8BD}"/>
            </a:ext>
          </a:extLst>
        </p:cNvPr>
        <p:cNvGrpSpPr/>
        <p:nvPr/>
      </p:nvGrpSpPr>
      <p:grpSpPr>
        <a:xfrm>
          <a:off x="0" y="0"/>
          <a:ext cx="0" cy="0"/>
          <a:chOff x="0" y="0"/>
          <a:chExt cx="0" cy="0"/>
        </a:xfrm>
      </p:grpSpPr>
      <p:sp>
        <p:nvSpPr>
          <p:cNvPr id="15" name="Google Shape;439;p18">
            <a:extLst>
              <a:ext uri="{FF2B5EF4-FFF2-40B4-BE49-F238E27FC236}">
                <a16:creationId xmlns:a16="http://schemas.microsoft.com/office/drawing/2014/main" id="{5CE7881B-5E13-69A3-4A4D-300460E2023F}"/>
              </a:ext>
            </a:extLst>
          </p:cNvPr>
          <p:cNvSpPr txBox="1">
            <a:spLocks noGrp="1"/>
          </p:cNvSpPr>
          <p:nvPr>
            <p:ph type="title"/>
          </p:nvPr>
        </p:nvSpPr>
        <p:spPr>
          <a:xfrm>
            <a:off x="415600" y="390167"/>
            <a:ext cx="11360800" cy="763600"/>
          </a:xfrm>
          <a:prstGeom prst="rect">
            <a:avLst/>
          </a:prstGeom>
          <a:noFill/>
          <a:ln>
            <a:noFill/>
          </a:ln>
        </p:spPr>
        <p:txBody>
          <a:bodyPr spcFirstLastPara="1" wrap="square" lIns="121900" tIns="121900" rIns="121900" bIns="121900" anchor="t" anchorCtr="0">
            <a:normAutofit/>
          </a:bodyPr>
          <a:lstStyle/>
          <a:p>
            <a:pPr>
              <a:buSzPct val="94276"/>
            </a:pPr>
            <a:r>
              <a:rPr lang="en-US" dirty="0"/>
              <a:t>TAG: Table Augmented Generation</a:t>
            </a:r>
            <a:endParaRPr dirty="0"/>
          </a:p>
        </p:txBody>
      </p:sp>
      <p:sp>
        <p:nvSpPr>
          <p:cNvPr id="3" name="Slide Number Placeholder 2">
            <a:extLst>
              <a:ext uri="{FF2B5EF4-FFF2-40B4-BE49-F238E27FC236}">
                <a16:creationId xmlns:a16="http://schemas.microsoft.com/office/drawing/2014/main" id="{2F25D405-7E94-446C-110E-CC22F34454BD}"/>
              </a:ext>
            </a:extLst>
          </p:cNvPr>
          <p:cNvSpPr>
            <a:spLocks noGrp="1"/>
          </p:cNvSpPr>
          <p:nvPr>
            <p:ph type="sldNum" idx="12"/>
          </p:nvPr>
        </p:nvSpPr>
        <p:spPr/>
        <p:txBody>
          <a:bodyPr/>
          <a:lstStyle/>
          <a:p>
            <a:pPr defTabSz="1219170"/>
            <a:fld id="{00000000-1234-1234-1234-123412341234}" type="slidenum">
              <a:rPr lang="en-US" kern="0"/>
              <a:pPr defTabSz="1219170"/>
              <a:t>11</a:t>
            </a:fld>
            <a:endParaRPr lang="en-US" kern="0"/>
          </a:p>
        </p:txBody>
      </p:sp>
      <p:pic>
        <p:nvPicPr>
          <p:cNvPr id="5" name="Google Shape;452;p19" descr="User with solid fill">
            <a:extLst>
              <a:ext uri="{FF2B5EF4-FFF2-40B4-BE49-F238E27FC236}">
                <a16:creationId xmlns:a16="http://schemas.microsoft.com/office/drawing/2014/main" id="{EDF0CB03-7C28-2AD3-B97A-2BA31AC8A940}"/>
              </a:ext>
            </a:extLst>
          </p:cNvPr>
          <p:cNvPicPr preferRelativeResize="0"/>
          <p:nvPr/>
        </p:nvPicPr>
        <p:blipFill rotWithShape="1">
          <a:blip r:embed="rId3">
            <a:alphaModFix/>
          </a:blip>
          <a:srcRect/>
          <a:stretch/>
        </p:blipFill>
        <p:spPr>
          <a:xfrm>
            <a:off x="95984" y="3378865"/>
            <a:ext cx="1178680" cy="1194047"/>
          </a:xfrm>
          <a:prstGeom prst="rect">
            <a:avLst/>
          </a:prstGeom>
          <a:noFill/>
          <a:ln>
            <a:noFill/>
          </a:ln>
        </p:spPr>
      </p:pic>
      <p:sp>
        <p:nvSpPr>
          <p:cNvPr id="6" name="Google Shape;453;p19">
            <a:extLst>
              <a:ext uri="{FF2B5EF4-FFF2-40B4-BE49-F238E27FC236}">
                <a16:creationId xmlns:a16="http://schemas.microsoft.com/office/drawing/2014/main" id="{F73BBBC2-C204-C743-4ECB-AB68FF4A9D70}"/>
              </a:ext>
            </a:extLst>
          </p:cNvPr>
          <p:cNvSpPr/>
          <p:nvPr/>
        </p:nvSpPr>
        <p:spPr>
          <a:xfrm>
            <a:off x="1105556" y="3425069"/>
            <a:ext cx="1274000" cy="374800"/>
          </a:xfrm>
          <a:prstGeom prst="wedgeRoundRectCallout">
            <a:avLst>
              <a:gd name="adj1" fmla="val -58336"/>
              <a:gd name="adj2" fmla="val 31906"/>
              <a:gd name="adj3" fmla="val 16667"/>
            </a:avLst>
          </a:prstGeom>
          <a:solidFill>
            <a:srgbClr val="F5F9FD"/>
          </a:solidFill>
          <a:ln w="9525" cap="flat" cmpd="sng">
            <a:solidFill>
              <a:srgbClr val="D0CECE"/>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800"/>
            </a:pPr>
            <a:r>
              <a:rPr lang="en-US" sz="1067" kern="0" dirty="0">
                <a:solidFill>
                  <a:srgbClr val="000000"/>
                </a:solidFill>
                <a:latin typeface="Century Gothic"/>
                <a:ea typeface="Century Gothic"/>
                <a:cs typeface="Century Gothic"/>
                <a:sym typeface="Century Gothic"/>
              </a:rPr>
              <a:t>How many…</a:t>
            </a:r>
            <a:endParaRPr sz="1067" kern="0" dirty="0">
              <a:solidFill>
                <a:srgbClr val="000000"/>
              </a:solidFill>
              <a:latin typeface="Century Gothic"/>
              <a:ea typeface="Century Gothic"/>
              <a:cs typeface="Century Gothic"/>
              <a:sym typeface="Century Gothic"/>
            </a:endParaRPr>
          </a:p>
        </p:txBody>
      </p:sp>
      <p:sp>
        <p:nvSpPr>
          <p:cNvPr id="7" name="Google Shape;466;p19">
            <a:extLst>
              <a:ext uri="{FF2B5EF4-FFF2-40B4-BE49-F238E27FC236}">
                <a16:creationId xmlns:a16="http://schemas.microsoft.com/office/drawing/2014/main" id="{7E0AF880-D1C1-57CE-DEDB-8FDF97A20F19}"/>
              </a:ext>
            </a:extLst>
          </p:cNvPr>
          <p:cNvSpPr txBox="1"/>
          <p:nvPr/>
        </p:nvSpPr>
        <p:spPr>
          <a:xfrm>
            <a:off x="188755" y="5721220"/>
            <a:ext cx="2385163"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NL Request →</a:t>
            </a:r>
            <a:endParaRPr sz="1867" kern="0" dirty="0">
              <a:solidFill>
                <a:srgbClr val="000000"/>
              </a:solidFill>
              <a:latin typeface="Century Gothic"/>
              <a:ea typeface="Century Gothic"/>
              <a:cs typeface="Century Gothic"/>
              <a:sym typeface="Century Gothic"/>
            </a:endParaRPr>
          </a:p>
        </p:txBody>
      </p:sp>
      <p:pic>
        <p:nvPicPr>
          <p:cNvPr id="8" name="Google Shape;469;p19">
            <a:extLst>
              <a:ext uri="{FF2B5EF4-FFF2-40B4-BE49-F238E27FC236}">
                <a16:creationId xmlns:a16="http://schemas.microsoft.com/office/drawing/2014/main" id="{8C847AD2-58D0-3757-0C6C-2D060371DB1D}"/>
              </a:ext>
            </a:extLst>
          </p:cNvPr>
          <p:cNvPicPr preferRelativeResize="0"/>
          <p:nvPr/>
        </p:nvPicPr>
        <p:blipFill rotWithShape="1">
          <a:blip r:embed="rId4">
            <a:alphaModFix/>
          </a:blip>
          <a:srcRect/>
          <a:stretch/>
        </p:blipFill>
        <p:spPr>
          <a:xfrm>
            <a:off x="1818958" y="4211294"/>
            <a:ext cx="560599" cy="736885"/>
          </a:xfrm>
          <a:prstGeom prst="rect">
            <a:avLst/>
          </a:prstGeom>
          <a:noFill/>
          <a:ln>
            <a:noFill/>
          </a:ln>
        </p:spPr>
      </p:pic>
      <p:cxnSp>
        <p:nvCxnSpPr>
          <p:cNvPr id="9" name="Google Shape;470;p19">
            <a:extLst>
              <a:ext uri="{FF2B5EF4-FFF2-40B4-BE49-F238E27FC236}">
                <a16:creationId xmlns:a16="http://schemas.microsoft.com/office/drawing/2014/main" id="{18232C20-54EB-FEC8-D1B4-11E2643E0FA5}"/>
              </a:ext>
            </a:extLst>
          </p:cNvPr>
          <p:cNvCxnSpPr>
            <a:cxnSpLocks/>
          </p:cNvCxnSpPr>
          <p:nvPr/>
        </p:nvCxnSpPr>
        <p:spPr>
          <a:xfrm>
            <a:off x="1611352" y="4069475"/>
            <a:ext cx="965097" cy="0"/>
          </a:xfrm>
          <a:prstGeom prst="straightConnector1">
            <a:avLst/>
          </a:prstGeom>
          <a:noFill/>
          <a:ln w="9525" cap="flat" cmpd="sng">
            <a:solidFill>
              <a:schemeClr val="dk2"/>
            </a:solidFill>
            <a:prstDash val="solid"/>
            <a:round/>
            <a:headEnd type="none" w="med" len="med"/>
            <a:tailEnd type="triangle" w="med" len="med"/>
          </a:ln>
        </p:spPr>
      </p:cxnSp>
      <p:sp>
        <p:nvSpPr>
          <p:cNvPr id="12" name="Google Shape;466;p19">
            <a:extLst>
              <a:ext uri="{FF2B5EF4-FFF2-40B4-BE49-F238E27FC236}">
                <a16:creationId xmlns:a16="http://schemas.microsoft.com/office/drawing/2014/main" id="{95A294BF-34A7-D778-C0FB-9F17D52FA40C}"/>
              </a:ext>
            </a:extLst>
          </p:cNvPr>
          <p:cNvSpPr txBox="1"/>
          <p:nvPr/>
        </p:nvSpPr>
        <p:spPr>
          <a:xfrm>
            <a:off x="2081573" y="5716434"/>
            <a:ext cx="1372585"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Program</a:t>
            </a:r>
            <a:endParaRPr sz="1867" kern="0" dirty="0">
              <a:solidFill>
                <a:srgbClr val="000000"/>
              </a:solidFill>
              <a:latin typeface="Century Gothic"/>
              <a:ea typeface="Century Gothic"/>
              <a:cs typeface="Century Gothic"/>
              <a:sym typeface="Century Gothic"/>
            </a:endParaRPr>
          </a:p>
        </p:txBody>
      </p:sp>
      <p:sp>
        <p:nvSpPr>
          <p:cNvPr id="13" name="Google Shape;460;p19">
            <a:extLst>
              <a:ext uri="{FF2B5EF4-FFF2-40B4-BE49-F238E27FC236}">
                <a16:creationId xmlns:a16="http://schemas.microsoft.com/office/drawing/2014/main" id="{13FE1548-D17A-23B9-4D47-B2BA4BB85E39}"/>
              </a:ext>
            </a:extLst>
          </p:cNvPr>
          <p:cNvSpPr/>
          <p:nvPr/>
        </p:nvSpPr>
        <p:spPr>
          <a:xfrm>
            <a:off x="557349"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dirty="0">
                <a:solidFill>
                  <a:srgbClr val="000000"/>
                </a:solidFill>
                <a:latin typeface="Century Gothic"/>
                <a:ea typeface="Century Gothic"/>
                <a:cs typeface="Century Gothic"/>
                <a:sym typeface="Century Gothic"/>
              </a:rPr>
              <a:t>Query Synthesis</a:t>
            </a:r>
            <a:endParaRPr sz="1867" b="1" kern="0" dirty="0">
              <a:solidFill>
                <a:srgbClr val="000000"/>
              </a:solidFill>
              <a:latin typeface="Century Gothic"/>
              <a:ea typeface="Century Gothic"/>
              <a:cs typeface="Century Gothic"/>
              <a:sym typeface="Century Gothic"/>
            </a:endParaRPr>
          </a:p>
        </p:txBody>
      </p:sp>
      <p:sp>
        <p:nvSpPr>
          <p:cNvPr id="14" name="Google Shape;463;p19">
            <a:extLst>
              <a:ext uri="{FF2B5EF4-FFF2-40B4-BE49-F238E27FC236}">
                <a16:creationId xmlns:a16="http://schemas.microsoft.com/office/drawing/2014/main" id="{0386FABB-DA36-F2E9-4279-99053E994E0B}"/>
              </a:ext>
            </a:extLst>
          </p:cNvPr>
          <p:cNvSpPr/>
          <p:nvPr/>
        </p:nvSpPr>
        <p:spPr>
          <a:xfrm>
            <a:off x="249405" y="1669091"/>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1</a:t>
            </a:r>
            <a:endParaRPr sz="1867" kern="0">
              <a:solidFill>
                <a:srgbClr val="000000"/>
              </a:solidFill>
              <a:latin typeface="Arial"/>
              <a:cs typeface="Arial"/>
              <a:sym typeface="Arial"/>
            </a:endParaRPr>
          </a:p>
        </p:txBody>
      </p:sp>
      <p:sp>
        <p:nvSpPr>
          <p:cNvPr id="16" name="Google Shape;461;p19">
            <a:extLst>
              <a:ext uri="{FF2B5EF4-FFF2-40B4-BE49-F238E27FC236}">
                <a16:creationId xmlns:a16="http://schemas.microsoft.com/office/drawing/2014/main" id="{D0DB4B2B-3520-1DB4-F5C5-CD7323E32AA1}"/>
              </a:ext>
            </a:extLst>
          </p:cNvPr>
          <p:cNvSpPr/>
          <p:nvPr/>
        </p:nvSpPr>
        <p:spPr>
          <a:xfrm>
            <a:off x="4381385"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dirty="0">
                <a:solidFill>
                  <a:srgbClr val="000000"/>
                </a:solidFill>
                <a:latin typeface="Century Gothic"/>
                <a:ea typeface="Century Gothic"/>
                <a:cs typeface="Century Gothic"/>
                <a:sym typeface="Century Gothic"/>
              </a:rPr>
              <a:t>Query Execution</a:t>
            </a:r>
            <a:endParaRPr sz="1867" b="1" kern="0" dirty="0">
              <a:solidFill>
                <a:srgbClr val="000000"/>
              </a:solidFill>
              <a:latin typeface="Century Gothic"/>
              <a:ea typeface="Century Gothic"/>
              <a:cs typeface="Century Gothic"/>
              <a:sym typeface="Century Gothic"/>
            </a:endParaRPr>
          </a:p>
        </p:txBody>
      </p:sp>
      <p:sp>
        <p:nvSpPr>
          <p:cNvPr id="17" name="Google Shape;464;p19">
            <a:extLst>
              <a:ext uri="{FF2B5EF4-FFF2-40B4-BE49-F238E27FC236}">
                <a16:creationId xmlns:a16="http://schemas.microsoft.com/office/drawing/2014/main" id="{D0C718AD-BB52-DC39-8D7D-3B894B2BC822}"/>
              </a:ext>
            </a:extLst>
          </p:cNvPr>
          <p:cNvSpPr/>
          <p:nvPr/>
        </p:nvSpPr>
        <p:spPr>
          <a:xfrm>
            <a:off x="4073291" y="1669035"/>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2</a:t>
            </a:r>
            <a:endParaRPr sz="1867" kern="0">
              <a:solidFill>
                <a:srgbClr val="000000"/>
              </a:solidFill>
              <a:latin typeface="Arial"/>
              <a:cs typeface="Arial"/>
              <a:sym typeface="Arial"/>
            </a:endParaRPr>
          </a:p>
        </p:txBody>
      </p:sp>
      <p:sp>
        <p:nvSpPr>
          <p:cNvPr id="18" name="Google Shape;462;p19">
            <a:extLst>
              <a:ext uri="{FF2B5EF4-FFF2-40B4-BE49-F238E27FC236}">
                <a16:creationId xmlns:a16="http://schemas.microsoft.com/office/drawing/2014/main" id="{4A264706-E3E1-434E-F285-6BC623B6D3A0}"/>
              </a:ext>
            </a:extLst>
          </p:cNvPr>
          <p:cNvSpPr/>
          <p:nvPr/>
        </p:nvSpPr>
        <p:spPr>
          <a:xfrm>
            <a:off x="8205421" y="1595225"/>
            <a:ext cx="3754540"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a:solidFill>
                  <a:srgbClr val="000000"/>
                </a:solidFill>
                <a:latin typeface="Century Gothic"/>
                <a:ea typeface="Century Gothic"/>
                <a:cs typeface="Century Gothic"/>
                <a:sym typeface="Century Gothic"/>
              </a:rPr>
              <a:t>Answer Generation</a:t>
            </a:r>
            <a:endParaRPr sz="1867" b="1" kern="0">
              <a:solidFill>
                <a:srgbClr val="000000"/>
              </a:solidFill>
              <a:latin typeface="Century Gothic"/>
              <a:ea typeface="Century Gothic"/>
              <a:cs typeface="Century Gothic"/>
              <a:sym typeface="Century Gothic"/>
            </a:endParaRPr>
          </a:p>
        </p:txBody>
      </p:sp>
      <p:sp>
        <p:nvSpPr>
          <p:cNvPr id="19" name="Google Shape;465;p19">
            <a:extLst>
              <a:ext uri="{FF2B5EF4-FFF2-40B4-BE49-F238E27FC236}">
                <a16:creationId xmlns:a16="http://schemas.microsoft.com/office/drawing/2014/main" id="{8BE80568-184D-5520-2019-7973F8DD19FB}"/>
              </a:ext>
            </a:extLst>
          </p:cNvPr>
          <p:cNvSpPr/>
          <p:nvPr/>
        </p:nvSpPr>
        <p:spPr>
          <a:xfrm>
            <a:off x="7991830" y="1669083"/>
            <a:ext cx="615885" cy="615885"/>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3</a:t>
            </a:r>
            <a:endParaRPr sz="1867" kern="0">
              <a:solidFill>
                <a:srgbClr val="000000"/>
              </a:solidFill>
              <a:latin typeface="Arial"/>
              <a:cs typeface="Arial"/>
              <a:sym typeface="Arial"/>
            </a:endParaRPr>
          </a:p>
        </p:txBody>
      </p:sp>
      <p:sp>
        <p:nvSpPr>
          <p:cNvPr id="22" name="Google Shape;811;g32abc9ab07b_0_479">
            <a:extLst>
              <a:ext uri="{FF2B5EF4-FFF2-40B4-BE49-F238E27FC236}">
                <a16:creationId xmlns:a16="http://schemas.microsoft.com/office/drawing/2014/main" id="{2F1A30A2-A49C-5B7C-63DB-4509A4A52696}"/>
              </a:ext>
            </a:extLst>
          </p:cNvPr>
          <p:cNvSpPr/>
          <p:nvPr/>
        </p:nvSpPr>
        <p:spPr>
          <a:xfrm rot="5400000">
            <a:off x="7542415" y="1731827"/>
            <a:ext cx="4767867" cy="4203724"/>
          </a:xfrm>
          <a:prstGeom prst="rect">
            <a:avLst/>
          </a:prstGeom>
          <a:solidFill>
            <a:schemeClr val="lt1">
              <a:alpha val="82750"/>
            </a:schemeClr>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000000"/>
              </a:solidFill>
              <a:latin typeface="Arial"/>
              <a:ea typeface="Arial"/>
              <a:cs typeface="Arial"/>
              <a:sym typeface="Arial"/>
            </a:endParaRPr>
          </a:p>
        </p:txBody>
      </p:sp>
      <p:pic>
        <p:nvPicPr>
          <p:cNvPr id="25" name="Picture 2" descr="Code - Free vector clipart images on creazilla.com">
            <a:extLst>
              <a:ext uri="{FF2B5EF4-FFF2-40B4-BE49-F238E27FC236}">
                <a16:creationId xmlns:a16="http://schemas.microsoft.com/office/drawing/2014/main" id="{C0E43C10-2F68-F22E-60ED-CE2589349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6694" y="3764188"/>
            <a:ext cx="1147732" cy="573867"/>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811;g32abc9ab07b_0_479">
            <a:extLst>
              <a:ext uri="{FF2B5EF4-FFF2-40B4-BE49-F238E27FC236}">
                <a16:creationId xmlns:a16="http://schemas.microsoft.com/office/drawing/2014/main" id="{62EBA37B-ADD6-44A1-9EB1-52A919D13DFB}"/>
              </a:ext>
            </a:extLst>
          </p:cNvPr>
          <p:cNvSpPr/>
          <p:nvPr/>
        </p:nvSpPr>
        <p:spPr>
          <a:xfrm rot="5400000">
            <a:off x="3549536" y="1942675"/>
            <a:ext cx="4767867" cy="3782032"/>
          </a:xfrm>
          <a:prstGeom prst="rect">
            <a:avLst/>
          </a:prstGeom>
          <a:solidFill>
            <a:schemeClr val="lt1">
              <a:alpha val="82750"/>
            </a:schemeClr>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98501770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8">
          <a:extLst>
            <a:ext uri="{FF2B5EF4-FFF2-40B4-BE49-F238E27FC236}">
              <a16:creationId xmlns:a16="http://schemas.microsoft.com/office/drawing/2014/main" id="{0419798B-14A4-8974-EAB9-010FA360A211}"/>
            </a:ext>
          </a:extLst>
        </p:cNvPr>
        <p:cNvGrpSpPr/>
        <p:nvPr/>
      </p:nvGrpSpPr>
      <p:grpSpPr>
        <a:xfrm>
          <a:off x="0" y="0"/>
          <a:ext cx="0" cy="0"/>
          <a:chOff x="0" y="0"/>
          <a:chExt cx="0" cy="0"/>
        </a:xfrm>
      </p:grpSpPr>
      <p:sp>
        <p:nvSpPr>
          <p:cNvPr id="15" name="Google Shape;439;p18">
            <a:extLst>
              <a:ext uri="{FF2B5EF4-FFF2-40B4-BE49-F238E27FC236}">
                <a16:creationId xmlns:a16="http://schemas.microsoft.com/office/drawing/2014/main" id="{40367C84-66BE-5416-06A6-7C7B3AD8FACA}"/>
              </a:ext>
            </a:extLst>
          </p:cNvPr>
          <p:cNvSpPr txBox="1">
            <a:spLocks noGrp="1"/>
          </p:cNvSpPr>
          <p:nvPr>
            <p:ph type="title"/>
          </p:nvPr>
        </p:nvSpPr>
        <p:spPr>
          <a:xfrm>
            <a:off x="415600" y="390167"/>
            <a:ext cx="11360800" cy="763600"/>
          </a:xfrm>
          <a:prstGeom prst="rect">
            <a:avLst/>
          </a:prstGeom>
          <a:noFill/>
          <a:ln>
            <a:noFill/>
          </a:ln>
        </p:spPr>
        <p:txBody>
          <a:bodyPr spcFirstLastPara="1" wrap="square" lIns="121900" tIns="121900" rIns="121900" bIns="121900" anchor="t" anchorCtr="0">
            <a:normAutofit/>
          </a:bodyPr>
          <a:lstStyle/>
          <a:p>
            <a:pPr>
              <a:buSzPct val="94276"/>
            </a:pPr>
            <a:r>
              <a:rPr lang="en-US" dirty="0"/>
              <a:t>TAG: Table Augmented Generation</a:t>
            </a:r>
            <a:endParaRPr dirty="0"/>
          </a:p>
        </p:txBody>
      </p:sp>
      <p:sp>
        <p:nvSpPr>
          <p:cNvPr id="3" name="Slide Number Placeholder 2">
            <a:extLst>
              <a:ext uri="{FF2B5EF4-FFF2-40B4-BE49-F238E27FC236}">
                <a16:creationId xmlns:a16="http://schemas.microsoft.com/office/drawing/2014/main" id="{F587712A-71DF-105D-930F-5C30593C44CD}"/>
              </a:ext>
            </a:extLst>
          </p:cNvPr>
          <p:cNvSpPr>
            <a:spLocks noGrp="1"/>
          </p:cNvSpPr>
          <p:nvPr>
            <p:ph type="sldNum" idx="12"/>
          </p:nvPr>
        </p:nvSpPr>
        <p:spPr/>
        <p:txBody>
          <a:bodyPr/>
          <a:lstStyle/>
          <a:p>
            <a:pPr defTabSz="1219170"/>
            <a:fld id="{00000000-1234-1234-1234-123412341234}" type="slidenum">
              <a:rPr lang="en-US" kern="0"/>
              <a:pPr defTabSz="1219170"/>
              <a:t>12</a:t>
            </a:fld>
            <a:endParaRPr lang="en-US" kern="0"/>
          </a:p>
        </p:txBody>
      </p:sp>
      <p:pic>
        <p:nvPicPr>
          <p:cNvPr id="5" name="Google Shape;452;p19" descr="User with solid fill">
            <a:extLst>
              <a:ext uri="{FF2B5EF4-FFF2-40B4-BE49-F238E27FC236}">
                <a16:creationId xmlns:a16="http://schemas.microsoft.com/office/drawing/2014/main" id="{AEA1B49E-0923-7F1D-368F-4FE82493DBA8}"/>
              </a:ext>
            </a:extLst>
          </p:cNvPr>
          <p:cNvPicPr preferRelativeResize="0"/>
          <p:nvPr/>
        </p:nvPicPr>
        <p:blipFill rotWithShape="1">
          <a:blip r:embed="rId3">
            <a:alphaModFix/>
          </a:blip>
          <a:srcRect/>
          <a:stretch/>
        </p:blipFill>
        <p:spPr>
          <a:xfrm>
            <a:off x="95984" y="3378865"/>
            <a:ext cx="1178680" cy="1194047"/>
          </a:xfrm>
          <a:prstGeom prst="rect">
            <a:avLst/>
          </a:prstGeom>
          <a:noFill/>
          <a:ln>
            <a:noFill/>
          </a:ln>
        </p:spPr>
      </p:pic>
      <p:sp>
        <p:nvSpPr>
          <p:cNvPr id="6" name="Google Shape;453;p19">
            <a:extLst>
              <a:ext uri="{FF2B5EF4-FFF2-40B4-BE49-F238E27FC236}">
                <a16:creationId xmlns:a16="http://schemas.microsoft.com/office/drawing/2014/main" id="{8EED1834-5CCF-240F-03A7-E656F541F17A}"/>
              </a:ext>
            </a:extLst>
          </p:cNvPr>
          <p:cNvSpPr/>
          <p:nvPr/>
        </p:nvSpPr>
        <p:spPr>
          <a:xfrm>
            <a:off x="1105556" y="3425069"/>
            <a:ext cx="1274000" cy="374800"/>
          </a:xfrm>
          <a:prstGeom prst="wedgeRoundRectCallout">
            <a:avLst>
              <a:gd name="adj1" fmla="val -58336"/>
              <a:gd name="adj2" fmla="val 31906"/>
              <a:gd name="adj3" fmla="val 16667"/>
            </a:avLst>
          </a:prstGeom>
          <a:solidFill>
            <a:srgbClr val="F5F9FD"/>
          </a:solidFill>
          <a:ln w="9525" cap="flat" cmpd="sng">
            <a:solidFill>
              <a:srgbClr val="D0CECE"/>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800"/>
            </a:pPr>
            <a:r>
              <a:rPr lang="en-US" sz="1067" kern="0" dirty="0">
                <a:solidFill>
                  <a:srgbClr val="000000"/>
                </a:solidFill>
                <a:latin typeface="Century Gothic"/>
                <a:ea typeface="Century Gothic"/>
                <a:cs typeface="Century Gothic"/>
                <a:sym typeface="Century Gothic"/>
              </a:rPr>
              <a:t>How many…</a:t>
            </a:r>
            <a:endParaRPr sz="1067" kern="0" dirty="0">
              <a:solidFill>
                <a:srgbClr val="000000"/>
              </a:solidFill>
              <a:latin typeface="Century Gothic"/>
              <a:ea typeface="Century Gothic"/>
              <a:cs typeface="Century Gothic"/>
              <a:sym typeface="Century Gothic"/>
            </a:endParaRPr>
          </a:p>
        </p:txBody>
      </p:sp>
      <p:sp>
        <p:nvSpPr>
          <p:cNvPr id="7" name="Google Shape;466;p19">
            <a:extLst>
              <a:ext uri="{FF2B5EF4-FFF2-40B4-BE49-F238E27FC236}">
                <a16:creationId xmlns:a16="http://schemas.microsoft.com/office/drawing/2014/main" id="{BF25F6F0-5512-D4ED-B2EE-0044B0DA94A8}"/>
              </a:ext>
            </a:extLst>
          </p:cNvPr>
          <p:cNvSpPr txBox="1"/>
          <p:nvPr/>
        </p:nvSpPr>
        <p:spPr>
          <a:xfrm>
            <a:off x="188755" y="5721220"/>
            <a:ext cx="2385163"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NL Request →</a:t>
            </a:r>
            <a:endParaRPr sz="1867" kern="0" dirty="0">
              <a:solidFill>
                <a:srgbClr val="000000"/>
              </a:solidFill>
              <a:latin typeface="Century Gothic"/>
              <a:ea typeface="Century Gothic"/>
              <a:cs typeface="Century Gothic"/>
              <a:sym typeface="Century Gothic"/>
            </a:endParaRPr>
          </a:p>
        </p:txBody>
      </p:sp>
      <p:pic>
        <p:nvPicPr>
          <p:cNvPr id="8" name="Google Shape;469;p19">
            <a:extLst>
              <a:ext uri="{FF2B5EF4-FFF2-40B4-BE49-F238E27FC236}">
                <a16:creationId xmlns:a16="http://schemas.microsoft.com/office/drawing/2014/main" id="{63D1DAF2-21EB-06E5-D1BA-AA51210F60F0}"/>
              </a:ext>
            </a:extLst>
          </p:cNvPr>
          <p:cNvPicPr preferRelativeResize="0"/>
          <p:nvPr/>
        </p:nvPicPr>
        <p:blipFill rotWithShape="1">
          <a:blip r:embed="rId4">
            <a:alphaModFix/>
          </a:blip>
          <a:srcRect/>
          <a:stretch/>
        </p:blipFill>
        <p:spPr>
          <a:xfrm>
            <a:off x="1818958" y="4211294"/>
            <a:ext cx="560599" cy="736885"/>
          </a:xfrm>
          <a:prstGeom prst="rect">
            <a:avLst/>
          </a:prstGeom>
          <a:noFill/>
          <a:ln>
            <a:noFill/>
          </a:ln>
        </p:spPr>
      </p:pic>
      <p:cxnSp>
        <p:nvCxnSpPr>
          <p:cNvPr id="9" name="Google Shape;470;p19">
            <a:extLst>
              <a:ext uri="{FF2B5EF4-FFF2-40B4-BE49-F238E27FC236}">
                <a16:creationId xmlns:a16="http://schemas.microsoft.com/office/drawing/2014/main" id="{B71EC017-956D-7461-FC10-F770636E5A28}"/>
              </a:ext>
            </a:extLst>
          </p:cNvPr>
          <p:cNvCxnSpPr>
            <a:cxnSpLocks/>
          </p:cNvCxnSpPr>
          <p:nvPr/>
        </p:nvCxnSpPr>
        <p:spPr>
          <a:xfrm>
            <a:off x="1611352" y="4069475"/>
            <a:ext cx="965097" cy="0"/>
          </a:xfrm>
          <a:prstGeom prst="straightConnector1">
            <a:avLst/>
          </a:prstGeom>
          <a:noFill/>
          <a:ln w="9525" cap="flat" cmpd="sng">
            <a:solidFill>
              <a:schemeClr val="dk2"/>
            </a:solidFill>
            <a:prstDash val="solid"/>
            <a:round/>
            <a:headEnd type="none" w="med" len="med"/>
            <a:tailEnd type="triangle" w="med" len="med"/>
          </a:ln>
        </p:spPr>
      </p:cxnSp>
      <p:sp>
        <p:nvSpPr>
          <p:cNvPr id="12" name="Google Shape;466;p19">
            <a:extLst>
              <a:ext uri="{FF2B5EF4-FFF2-40B4-BE49-F238E27FC236}">
                <a16:creationId xmlns:a16="http://schemas.microsoft.com/office/drawing/2014/main" id="{837041CB-EDA0-5719-A632-660B88F7FD50}"/>
              </a:ext>
            </a:extLst>
          </p:cNvPr>
          <p:cNvSpPr txBox="1"/>
          <p:nvPr/>
        </p:nvSpPr>
        <p:spPr>
          <a:xfrm>
            <a:off x="2081573" y="5716434"/>
            <a:ext cx="1372585"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Program</a:t>
            </a:r>
            <a:endParaRPr sz="1867" kern="0" dirty="0">
              <a:solidFill>
                <a:srgbClr val="000000"/>
              </a:solidFill>
              <a:latin typeface="Century Gothic"/>
              <a:ea typeface="Century Gothic"/>
              <a:cs typeface="Century Gothic"/>
              <a:sym typeface="Century Gothic"/>
            </a:endParaRPr>
          </a:p>
        </p:txBody>
      </p:sp>
      <p:sp>
        <p:nvSpPr>
          <p:cNvPr id="13" name="Google Shape;460;p19">
            <a:extLst>
              <a:ext uri="{FF2B5EF4-FFF2-40B4-BE49-F238E27FC236}">
                <a16:creationId xmlns:a16="http://schemas.microsoft.com/office/drawing/2014/main" id="{EC127FFB-E84A-9E8D-72CB-3BB7E483FDD7}"/>
              </a:ext>
            </a:extLst>
          </p:cNvPr>
          <p:cNvSpPr/>
          <p:nvPr/>
        </p:nvSpPr>
        <p:spPr>
          <a:xfrm>
            <a:off x="557349"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dirty="0">
                <a:solidFill>
                  <a:srgbClr val="000000"/>
                </a:solidFill>
                <a:latin typeface="Century Gothic"/>
                <a:ea typeface="Century Gothic"/>
                <a:cs typeface="Century Gothic"/>
                <a:sym typeface="Century Gothic"/>
              </a:rPr>
              <a:t>Query Synthesis</a:t>
            </a:r>
            <a:endParaRPr sz="1867" b="1" kern="0" dirty="0">
              <a:solidFill>
                <a:srgbClr val="000000"/>
              </a:solidFill>
              <a:latin typeface="Century Gothic"/>
              <a:ea typeface="Century Gothic"/>
              <a:cs typeface="Century Gothic"/>
              <a:sym typeface="Century Gothic"/>
            </a:endParaRPr>
          </a:p>
        </p:txBody>
      </p:sp>
      <p:sp>
        <p:nvSpPr>
          <p:cNvPr id="14" name="Google Shape;463;p19">
            <a:extLst>
              <a:ext uri="{FF2B5EF4-FFF2-40B4-BE49-F238E27FC236}">
                <a16:creationId xmlns:a16="http://schemas.microsoft.com/office/drawing/2014/main" id="{CB0AD345-191D-9FE3-6B6D-709068CA3713}"/>
              </a:ext>
            </a:extLst>
          </p:cNvPr>
          <p:cNvSpPr/>
          <p:nvPr/>
        </p:nvSpPr>
        <p:spPr>
          <a:xfrm>
            <a:off x="249405" y="1669091"/>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1</a:t>
            </a:r>
            <a:endParaRPr sz="1867" kern="0">
              <a:solidFill>
                <a:srgbClr val="000000"/>
              </a:solidFill>
              <a:latin typeface="Arial"/>
              <a:cs typeface="Arial"/>
              <a:sym typeface="Arial"/>
            </a:endParaRPr>
          </a:p>
        </p:txBody>
      </p:sp>
      <p:sp>
        <p:nvSpPr>
          <p:cNvPr id="16" name="Google Shape;461;p19">
            <a:extLst>
              <a:ext uri="{FF2B5EF4-FFF2-40B4-BE49-F238E27FC236}">
                <a16:creationId xmlns:a16="http://schemas.microsoft.com/office/drawing/2014/main" id="{04A39584-0376-1B6E-3F50-EAB3D1D57A0A}"/>
              </a:ext>
            </a:extLst>
          </p:cNvPr>
          <p:cNvSpPr/>
          <p:nvPr/>
        </p:nvSpPr>
        <p:spPr>
          <a:xfrm>
            <a:off x="4381385"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a:solidFill>
                  <a:srgbClr val="000000"/>
                </a:solidFill>
                <a:latin typeface="Century Gothic"/>
                <a:ea typeface="Century Gothic"/>
                <a:cs typeface="Century Gothic"/>
                <a:sym typeface="Century Gothic"/>
              </a:rPr>
              <a:t>Query Execution</a:t>
            </a:r>
            <a:endParaRPr sz="1867" b="1" kern="0">
              <a:solidFill>
                <a:srgbClr val="000000"/>
              </a:solidFill>
              <a:latin typeface="Century Gothic"/>
              <a:ea typeface="Century Gothic"/>
              <a:cs typeface="Century Gothic"/>
              <a:sym typeface="Century Gothic"/>
            </a:endParaRPr>
          </a:p>
        </p:txBody>
      </p:sp>
      <p:sp>
        <p:nvSpPr>
          <p:cNvPr id="17" name="Google Shape;464;p19">
            <a:extLst>
              <a:ext uri="{FF2B5EF4-FFF2-40B4-BE49-F238E27FC236}">
                <a16:creationId xmlns:a16="http://schemas.microsoft.com/office/drawing/2014/main" id="{1B9499C6-9843-FC90-A8AB-169A5FC161DE}"/>
              </a:ext>
            </a:extLst>
          </p:cNvPr>
          <p:cNvSpPr/>
          <p:nvPr/>
        </p:nvSpPr>
        <p:spPr>
          <a:xfrm>
            <a:off x="4073291" y="1669035"/>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2</a:t>
            </a:r>
            <a:endParaRPr sz="1867" kern="0">
              <a:solidFill>
                <a:srgbClr val="000000"/>
              </a:solidFill>
              <a:latin typeface="Arial"/>
              <a:cs typeface="Arial"/>
              <a:sym typeface="Arial"/>
            </a:endParaRPr>
          </a:p>
        </p:txBody>
      </p:sp>
      <p:sp>
        <p:nvSpPr>
          <p:cNvPr id="18" name="Google Shape;462;p19">
            <a:extLst>
              <a:ext uri="{FF2B5EF4-FFF2-40B4-BE49-F238E27FC236}">
                <a16:creationId xmlns:a16="http://schemas.microsoft.com/office/drawing/2014/main" id="{C0A6211C-75ED-9DD8-70C9-0F6AB74F1708}"/>
              </a:ext>
            </a:extLst>
          </p:cNvPr>
          <p:cNvSpPr/>
          <p:nvPr/>
        </p:nvSpPr>
        <p:spPr>
          <a:xfrm>
            <a:off x="8205421" y="1595225"/>
            <a:ext cx="3754540"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a:solidFill>
                  <a:srgbClr val="000000"/>
                </a:solidFill>
                <a:latin typeface="Century Gothic"/>
                <a:ea typeface="Century Gothic"/>
                <a:cs typeface="Century Gothic"/>
                <a:sym typeface="Century Gothic"/>
              </a:rPr>
              <a:t>Answer Generation</a:t>
            </a:r>
            <a:endParaRPr sz="1867" b="1" kern="0">
              <a:solidFill>
                <a:srgbClr val="000000"/>
              </a:solidFill>
              <a:latin typeface="Century Gothic"/>
              <a:ea typeface="Century Gothic"/>
              <a:cs typeface="Century Gothic"/>
              <a:sym typeface="Century Gothic"/>
            </a:endParaRPr>
          </a:p>
        </p:txBody>
      </p:sp>
      <p:sp>
        <p:nvSpPr>
          <p:cNvPr id="19" name="Google Shape;465;p19">
            <a:extLst>
              <a:ext uri="{FF2B5EF4-FFF2-40B4-BE49-F238E27FC236}">
                <a16:creationId xmlns:a16="http://schemas.microsoft.com/office/drawing/2014/main" id="{723B475C-4575-6767-CF15-1C06EF96B71A}"/>
              </a:ext>
            </a:extLst>
          </p:cNvPr>
          <p:cNvSpPr/>
          <p:nvPr/>
        </p:nvSpPr>
        <p:spPr>
          <a:xfrm>
            <a:off x="7991830" y="1669083"/>
            <a:ext cx="615885" cy="615885"/>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3</a:t>
            </a:r>
            <a:endParaRPr sz="1867" kern="0">
              <a:solidFill>
                <a:srgbClr val="000000"/>
              </a:solidFill>
              <a:latin typeface="Arial"/>
              <a:cs typeface="Arial"/>
              <a:sym typeface="Arial"/>
            </a:endParaRPr>
          </a:p>
        </p:txBody>
      </p:sp>
      <p:sp>
        <p:nvSpPr>
          <p:cNvPr id="22" name="Google Shape;811;g32abc9ab07b_0_479">
            <a:extLst>
              <a:ext uri="{FF2B5EF4-FFF2-40B4-BE49-F238E27FC236}">
                <a16:creationId xmlns:a16="http://schemas.microsoft.com/office/drawing/2014/main" id="{545F76AD-F869-E60F-3F3C-862DF24465DF}"/>
              </a:ext>
            </a:extLst>
          </p:cNvPr>
          <p:cNvSpPr/>
          <p:nvPr/>
        </p:nvSpPr>
        <p:spPr>
          <a:xfrm rot="5400000">
            <a:off x="7542415" y="1731827"/>
            <a:ext cx="4767867" cy="4203724"/>
          </a:xfrm>
          <a:prstGeom prst="rect">
            <a:avLst/>
          </a:prstGeom>
          <a:solidFill>
            <a:schemeClr val="lt1">
              <a:alpha val="82750"/>
            </a:schemeClr>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000000"/>
              </a:solidFill>
              <a:latin typeface="Arial"/>
              <a:ea typeface="Arial"/>
              <a:cs typeface="Arial"/>
              <a:sym typeface="Arial"/>
            </a:endParaRPr>
          </a:p>
        </p:txBody>
      </p:sp>
      <p:cxnSp>
        <p:nvCxnSpPr>
          <p:cNvPr id="2" name="Google Shape;470;p19">
            <a:extLst>
              <a:ext uri="{FF2B5EF4-FFF2-40B4-BE49-F238E27FC236}">
                <a16:creationId xmlns:a16="http://schemas.microsoft.com/office/drawing/2014/main" id="{EF1962F0-F335-EDBC-539F-E7B06BF29D08}"/>
              </a:ext>
            </a:extLst>
          </p:cNvPr>
          <p:cNvCxnSpPr>
            <a:cxnSpLocks/>
          </p:cNvCxnSpPr>
          <p:nvPr/>
        </p:nvCxnSpPr>
        <p:spPr>
          <a:xfrm>
            <a:off x="4073292" y="4069475"/>
            <a:ext cx="965097" cy="0"/>
          </a:xfrm>
          <a:prstGeom prst="straightConnector1">
            <a:avLst/>
          </a:prstGeom>
          <a:noFill/>
          <a:ln w="9525" cap="flat" cmpd="sng">
            <a:solidFill>
              <a:schemeClr val="dk2"/>
            </a:solidFill>
            <a:prstDash val="solid"/>
            <a:round/>
            <a:headEnd type="none" w="med" len="med"/>
            <a:tailEnd type="triangle" w="med" len="med"/>
          </a:ln>
        </p:spPr>
      </p:cxnSp>
      <p:graphicFrame>
        <p:nvGraphicFramePr>
          <p:cNvPr id="4" name="Google Shape;455;p19">
            <a:extLst>
              <a:ext uri="{FF2B5EF4-FFF2-40B4-BE49-F238E27FC236}">
                <a16:creationId xmlns:a16="http://schemas.microsoft.com/office/drawing/2014/main" id="{78A04AD6-B705-4BF8-8E70-3B1EB8E1BBDB}"/>
              </a:ext>
            </a:extLst>
          </p:cNvPr>
          <p:cNvGraphicFramePr/>
          <p:nvPr>
            <p:extLst>
              <p:ext uri="{D42A27DB-BD31-4B8C-83A1-F6EECF244321}">
                <p14:modId xmlns:p14="http://schemas.microsoft.com/office/powerpoint/2010/main" val="3023352367"/>
              </p:ext>
            </p:extLst>
          </p:nvPr>
        </p:nvGraphicFramePr>
        <p:xfrm>
          <a:off x="5362546" y="3754440"/>
          <a:ext cx="1455734" cy="944932"/>
        </p:xfrm>
        <a:graphic>
          <a:graphicData uri="http://schemas.openxmlformats.org/drawingml/2006/table">
            <a:tbl>
              <a:tblPr firstRow="1" bandRow="1">
                <a:tableStyleId>{073A0DAA-6AF3-43AB-8588-CEC1D06C72B9}</a:tableStyleId>
              </a:tblPr>
              <a:tblGrid>
                <a:gridCol w="727867">
                  <a:extLst>
                    <a:ext uri="{9D8B030D-6E8A-4147-A177-3AD203B41FA5}">
                      <a16:colId xmlns:a16="http://schemas.microsoft.com/office/drawing/2014/main" val="20000"/>
                    </a:ext>
                  </a:extLst>
                </a:gridCol>
                <a:gridCol w="727867">
                  <a:extLst>
                    <a:ext uri="{9D8B030D-6E8A-4147-A177-3AD203B41FA5}">
                      <a16:colId xmlns:a16="http://schemas.microsoft.com/office/drawing/2014/main" val="20001"/>
                    </a:ext>
                  </a:extLst>
                </a:gridCol>
              </a:tblGrid>
              <a:tr h="467867">
                <a:tc>
                  <a:txBody>
                    <a:bodyPr/>
                    <a:lstStyle/>
                    <a:p>
                      <a:pPr marL="0" marR="0" lvl="0" indent="0" algn="l" rtl="0">
                        <a:lnSpc>
                          <a:spcPct val="100000"/>
                        </a:lnSpc>
                        <a:spcBef>
                          <a:spcPts val="0"/>
                        </a:spcBef>
                        <a:spcAft>
                          <a:spcPts val="0"/>
                        </a:spcAft>
                        <a:buClr>
                          <a:srgbClr val="000000"/>
                        </a:buClr>
                        <a:buSzPts val="1000"/>
                        <a:buFont typeface="Arial"/>
                        <a:buNone/>
                      </a:pPr>
                      <a:endParaRPr sz="1300" u="none" strike="noStrike" cap="none" dirty="0">
                        <a:solidFill>
                          <a:schemeClr val="dk1"/>
                        </a:solidFill>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100"/>
                        <a:buFont typeface="Arial"/>
                        <a:buNone/>
                      </a:pPr>
                      <a:endParaRPr sz="1500" u="none" strike="noStrike" cap="none" dirty="0"/>
                    </a:p>
                  </a:txBody>
                  <a:tcPr marL="243867" marR="243867" marT="121933" marB="121933"/>
                </a:tc>
                <a:extLst>
                  <a:ext uri="{0D108BD9-81ED-4DB2-BD59-A6C34878D82A}">
                    <a16:rowId xmlns:a16="http://schemas.microsoft.com/office/drawing/2014/main" val="10000"/>
                  </a:ext>
                </a:extLst>
              </a:tr>
              <a:tr h="467867">
                <a:tc>
                  <a:txBody>
                    <a:bodyPr/>
                    <a:lstStyle/>
                    <a:p>
                      <a:pPr marL="0" marR="0" lvl="0" indent="0" algn="l" rtl="0">
                        <a:lnSpc>
                          <a:spcPct val="100000"/>
                        </a:lnSpc>
                        <a:spcBef>
                          <a:spcPts val="0"/>
                        </a:spcBef>
                        <a:spcAft>
                          <a:spcPts val="0"/>
                        </a:spcAft>
                        <a:buClr>
                          <a:srgbClr val="000000"/>
                        </a:buClr>
                        <a:buSzPts val="1100"/>
                        <a:buFont typeface="Arial"/>
                        <a:buNone/>
                      </a:pPr>
                      <a:endParaRPr sz="1500" u="none" strike="noStrike" cap="none" dirty="0"/>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endParaRPr sz="1500" u="none" strike="noStrike" cap="none" dirty="0"/>
                    </a:p>
                  </a:txBody>
                  <a:tcPr marL="243867" marR="243867" marT="121933" marB="121933"/>
                </a:tc>
                <a:extLst>
                  <a:ext uri="{0D108BD9-81ED-4DB2-BD59-A6C34878D82A}">
                    <a16:rowId xmlns:a16="http://schemas.microsoft.com/office/drawing/2014/main" val="10001"/>
                  </a:ext>
                </a:extLst>
              </a:tr>
            </a:tbl>
          </a:graphicData>
        </a:graphic>
      </p:graphicFrame>
      <p:pic>
        <p:nvPicPr>
          <p:cNvPr id="10" name="Google Shape;457;p19" descr="Database with solid fill">
            <a:extLst>
              <a:ext uri="{FF2B5EF4-FFF2-40B4-BE49-F238E27FC236}">
                <a16:creationId xmlns:a16="http://schemas.microsoft.com/office/drawing/2014/main" id="{5FF7C508-F4BA-6986-544E-42BBDE85EE42}"/>
              </a:ext>
            </a:extLst>
          </p:cNvPr>
          <p:cNvPicPr preferRelativeResize="0"/>
          <p:nvPr/>
        </p:nvPicPr>
        <p:blipFill rotWithShape="1">
          <a:blip r:embed="rId5">
            <a:alphaModFix/>
          </a:blip>
          <a:srcRect/>
          <a:stretch/>
        </p:blipFill>
        <p:spPr>
          <a:xfrm flipH="1">
            <a:off x="3953262" y="4226906"/>
            <a:ext cx="480479" cy="486679"/>
          </a:xfrm>
          <a:prstGeom prst="rect">
            <a:avLst/>
          </a:prstGeom>
          <a:noFill/>
          <a:ln>
            <a:noFill/>
          </a:ln>
        </p:spPr>
      </p:pic>
      <p:pic>
        <p:nvPicPr>
          <p:cNvPr id="20" name="Google Shape;458;p19" descr="Add with solid fill">
            <a:extLst>
              <a:ext uri="{FF2B5EF4-FFF2-40B4-BE49-F238E27FC236}">
                <a16:creationId xmlns:a16="http://schemas.microsoft.com/office/drawing/2014/main" id="{4D3FFFF9-3B98-AA64-E99C-0FC0FA749C37}"/>
              </a:ext>
            </a:extLst>
          </p:cNvPr>
          <p:cNvPicPr preferRelativeResize="0"/>
          <p:nvPr/>
        </p:nvPicPr>
        <p:blipFill rotWithShape="1">
          <a:blip r:embed="rId6">
            <a:alphaModFix/>
          </a:blip>
          <a:srcRect/>
          <a:stretch/>
        </p:blipFill>
        <p:spPr>
          <a:xfrm flipH="1">
            <a:off x="4430869" y="4332439"/>
            <a:ext cx="196295" cy="207936"/>
          </a:xfrm>
          <a:prstGeom prst="rect">
            <a:avLst/>
          </a:prstGeom>
          <a:noFill/>
          <a:ln>
            <a:noFill/>
          </a:ln>
        </p:spPr>
      </p:pic>
      <p:pic>
        <p:nvPicPr>
          <p:cNvPr id="21" name="Google Shape;459;p19">
            <a:extLst>
              <a:ext uri="{FF2B5EF4-FFF2-40B4-BE49-F238E27FC236}">
                <a16:creationId xmlns:a16="http://schemas.microsoft.com/office/drawing/2014/main" id="{D3CE9741-04DC-ACBD-29AE-DD8922A1B0E5}"/>
              </a:ext>
            </a:extLst>
          </p:cNvPr>
          <p:cNvPicPr preferRelativeResize="0"/>
          <p:nvPr/>
        </p:nvPicPr>
        <p:blipFill rotWithShape="1">
          <a:blip r:embed="rId4">
            <a:alphaModFix/>
          </a:blip>
          <a:srcRect/>
          <a:stretch/>
        </p:blipFill>
        <p:spPr>
          <a:xfrm>
            <a:off x="4689291" y="4143266"/>
            <a:ext cx="421271" cy="567439"/>
          </a:xfrm>
          <a:prstGeom prst="rect">
            <a:avLst/>
          </a:prstGeom>
          <a:noFill/>
          <a:ln>
            <a:noFill/>
          </a:ln>
        </p:spPr>
      </p:pic>
      <p:sp>
        <p:nvSpPr>
          <p:cNvPr id="23" name="Google Shape;467;p19">
            <a:extLst>
              <a:ext uri="{FF2B5EF4-FFF2-40B4-BE49-F238E27FC236}">
                <a16:creationId xmlns:a16="http://schemas.microsoft.com/office/drawing/2014/main" id="{0FF0AB23-95DB-879D-36D2-AA9F84B65830}"/>
              </a:ext>
            </a:extLst>
          </p:cNvPr>
          <p:cNvSpPr txBox="1"/>
          <p:nvPr/>
        </p:nvSpPr>
        <p:spPr>
          <a:xfrm>
            <a:off x="5989493" y="5714577"/>
            <a:ext cx="1187263"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867" kern="0" dirty="0">
                <a:solidFill>
                  <a:srgbClr val="000000"/>
                </a:solidFill>
                <a:latin typeface="Century Gothic"/>
                <a:ea typeface="Century Gothic"/>
                <a:cs typeface="Century Gothic"/>
                <a:sym typeface="Century Gothic"/>
              </a:rPr>
              <a:t>→ Data</a:t>
            </a:r>
            <a:endParaRPr sz="1867" kern="0" dirty="0">
              <a:solidFill>
                <a:srgbClr val="000000"/>
              </a:solidFill>
              <a:latin typeface="Century Gothic"/>
              <a:ea typeface="Century Gothic"/>
              <a:cs typeface="Century Gothic"/>
              <a:sym typeface="Century Gothic"/>
            </a:endParaRPr>
          </a:p>
        </p:txBody>
      </p:sp>
      <p:sp>
        <p:nvSpPr>
          <p:cNvPr id="24" name="Google Shape;467;p19">
            <a:extLst>
              <a:ext uri="{FF2B5EF4-FFF2-40B4-BE49-F238E27FC236}">
                <a16:creationId xmlns:a16="http://schemas.microsoft.com/office/drawing/2014/main" id="{CD5CF1FD-7F4D-69AC-41BE-0F29BA829720}"/>
              </a:ext>
            </a:extLst>
          </p:cNvPr>
          <p:cNvSpPr txBox="1"/>
          <p:nvPr/>
        </p:nvSpPr>
        <p:spPr>
          <a:xfrm>
            <a:off x="4918228" y="5716434"/>
            <a:ext cx="1239693"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867" kern="0" dirty="0">
                <a:solidFill>
                  <a:srgbClr val="000000"/>
                </a:solidFill>
                <a:latin typeface="Century Gothic"/>
                <a:ea typeface="Century Gothic"/>
                <a:cs typeface="Century Gothic"/>
                <a:sym typeface="Century Gothic"/>
              </a:rPr>
              <a:t>Program </a:t>
            </a:r>
            <a:endParaRPr sz="1867" kern="0" dirty="0">
              <a:solidFill>
                <a:srgbClr val="000000"/>
              </a:solidFill>
              <a:latin typeface="Century Gothic"/>
              <a:ea typeface="Century Gothic"/>
              <a:cs typeface="Century Gothic"/>
              <a:sym typeface="Century Gothic"/>
            </a:endParaRPr>
          </a:p>
        </p:txBody>
      </p:sp>
      <p:pic>
        <p:nvPicPr>
          <p:cNvPr id="25" name="Picture 2" descr="Code - Free vector clipart images on creazilla.com">
            <a:extLst>
              <a:ext uri="{FF2B5EF4-FFF2-40B4-BE49-F238E27FC236}">
                <a16:creationId xmlns:a16="http://schemas.microsoft.com/office/drawing/2014/main" id="{5A5065A5-BB59-EA5E-EAEA-EAB23F816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694" y="3764188"/>
            <a:ext cx="1147732" cy="57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71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
          <a:extLst>
            <a:ext uri="{FF2B5EF4-FFF2-40B4-BE49-F238E27FC236}">
              <a16:creationId xmlns:a16="http://schemas.microsoft.com/office/drawing/2014/main" id="{503A4B96-AE61-E0EE-87D8-C2CEA10FE127}"/>
            </a:ext>
          </a:extLst>
        </p:cNvPr>
        <p:cNvGrpSpPr/>
        <p:nvPr/>
      </p:nvGrpSpPr>
      <p:grpSpPr>
        <a:xfrm>
          <a:off x="0" y="0"/>
          <a:ext cx="0" cy="0"/>
          <a:chOff x="0" y="0"/>
          <a:chExt cx="0" cy="0"/>
        </a:xfrm>
      </p:grpSpPr>
      <p:sp>
        <p:nvSpPr>
          <p:cNvPr id="15" name="Google Shape;439;p18">
            <a:extLst>
              <a:ext uri="{FF2B5EF4-FFF2-40B4-BE49-F238E27FC236}">
                <a16:creationId xmlns:a16="http://schemas.microsoft.com/office/drawing/2014/main" id="{59E94850-9871-3958-D47B-3ECB4DA3FECE}"/>
              </a:ext>
            </a:extLst>
          </p:cNvPr>
          <p:cNvSpPr txBox="1">
            <a:spLocks noGrp="1"/>
          </p:cNvSpPr>
          <p:nvPr>
            <p:ph type="title"/>
          </p:nvPr>
        </p:nvSpPr>
        <p:spPr>
          <a:xfrm>
            <a:off x="415600" y="390167"/>
            <a:ext cx="11360800" cy="763600"/>
          </a:xfrm>
          <a:prstGeom prst="rect">
            <a:avLst/>
          </a:prstGeom>
          <a:noFill/>
          <a:ln>
            <a:noFill/>
          </a:ln>
        </p:spPr>
        <p:txBody>
          <a:bodyPr spcFirstLastPara="1" wrap="square" lIns="121900" tIns="121900" rIns="121900" bIns="121900" anchor="t" anchorCtr="0">
            <a:normAutofit/>
          </a:bodyPr>
          <a:lstStyle/>
          <a:p>
            <a:pPr>
              <a:buSzPct val="94276"/>
            </a:pPr>
            <a:r>
              <a:rPr lang="en-US" dirty="0"/>
              <a:t>TAG: Table Augmented Generation</a:t>
            </a:r>
            <a:endParaRPr dirty="0"/>
          </a:p>
        </p:txBody>
      </p:sp>
      <p:sp>
        <p:nvSpPr>
          <p:cNvPr id="3" name="Slide Number Placeholder 2">
            <a:extLst>
              <a:ext uri="{FF2B5EF4-FFF2-40B4-BE49-F238E27FC236}">
                <a16:creationId xmlns:a16="http://schemas.microsoft.com/office/drawing/2014/main" id="{CBD40181-02D0-44C8-79A4-32230ECEA8CA}"/>
              </a:ext>
            </a:extLst>
          </p:cNvPr>
          <p:cNvSpPr>
            <a:spLocks noGrp="1"/>
          </p:cNvSpPr>
          <p:nvPr>
            <p:ph type="sldNum" idx="12"/>
          </p:nvPr>
        </p:nvSpPr>
        <p:spPr/>
        <p:txBody>
          <a:bodyPr/>
          <a:lstStyle/>
          <a:p>
            <a:pPr defTabSz="1219170"/>
            <a:fld id="{00000000-1234-1234-1234-123412341234}" type="slidenum">
              <a:rPr lang="en-US" kern="0"/>
              <a:pPr defTabSz="1219170"/>
              <a:t>13</a:t>
            </a:fld>
            <a:endParaRPr lang="en-US" kern="0"/>
          </a:p>
        </p:txBody>
      </p:sp>
      <p:pic>
        <p:nvPicPr>
          <p:cNvPr id="5" name="Google Shape;452;p19" descr="User with solid fill">
            <a:extLst>
              <a:ext uri="{FF2B5EF4-FFF2-40B4-BE49-F238E27FC236}">
                <a16:creationId xmlns:a16="http://schemas.microsoft.com/office/drawing/2014/main" id="{AFCF67CA-2F63-A133-6959-3DC63A04EF28}"/>
              </a:ext>
            </a:extLst>
          </p:cNvPr>
          <p:cNvPicPr preferRelativeResize="0"/>
          <p:nvPr/>
        </p:nvPicPr>
        <p:blipFill rotWithShape="1">
          <a:blip r:embed="rId3">
            <a:alphaModFix/>
          </a:blip>
          <a:srcRect/>
          <a:stretch/>
        </p:blipFill>
        <p:spPr>
          <a:xfrm>
            <a:off x="95984" y="3378865"/>
            <a:ext cx="1178680" cy="1194047"/>
          </a:xfrm>
          <a:prstGeom prst="rect">
            <a:avLst/>
          </a:prstGeom>
          <a:noFill/>
          <a:ln>
            <a:noFill/>
          </a:ln>
        </p:spPr>
      </p:pic>
      <p:sp>
        <p:nvSpPr>
          <p:cNvPr id="6" name="Google Shape;453;p19">
            <a:extLst>
              <a:ext uri="{FF2B5EF4-FFF2-40B4-BE49-F238E27FC236}">
                <a16:creationId xmlns:a16="http://schemas.microsoft.com/office/drawing/2014/main" id="{419DA2F8-4808-9F6A-D8A7-990E4D3DB677}"/>
              </a:ext>
            </a:extLst>
          </p:cNvPr>
          <p:cNvSpPr/>
          <p:nvPr/>
        </p:nvSpPr>
        <p:spPr>
          <a:xfrm>
            <a:off x="1105556" y="3425069"/>
            <a:ext cx="1274000" cy="374800"/>
          </a:xfrm>
          <a:prstGeom prst="wedgeRoundRectCallout">
            <a:avLst>
              <a:gd name="adj1" fmla="val -58336"/>
              <a:gd name="adj2" fmla="val 31906"/>
              <a:gd name="adj3" fmla="val 16667"/>
            </a:avLst>
          </a:prstGeom>
          <a:solidFill>
            <a:srgbClr val="F5F9FD"/>
          </a:solidFill>
          <a:ln w="9525" cap="flat" cmpd="sng">
            <a:solidFill>
              <a:srgbClr val="D0CECE"/>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800"/>
            </a:pPr>
            <a:r>
              <a:rPr lang="en-US" sz="1067" kern="0" dirty="0">
                <a:solidFill>
                  <a:srgbClr val="000000"/>
                </a:solidFill>
                <a:latin typeface="Century Gothic"/>
                <a:ea typeface="Century Gothic"/>
                <a:cs typeface="Century Gothic"/>
                <a:sym typeface="Century Gothic"/>
              </a:rPr>
              <a:t>How many…</a:t>
            </a:r>
            <a:endParaRPr sz="1067" kern="0" dirty="0">
              <a:solidFill>
                <a:srgbClr val="000000"/>
              </a:solidFill>
              <a:latin typeface="Century Gothic"/>
              <a:ea typeface="Century Gothic"/>
              <a:cs typeface="Century Gothic"/>
              <a:sym typeface="Century Gothic"/>
            </a:endParaRPr>
          </a:p>
        </p:txBody>
      </p:sp>
      <p:sp>
        <p:nvSpPr>
          <p:cNvPr id="7" name="Google Shape;466;p19">
            <a:extLst>
              <a:ext uri="{FF2B5EF4-FFF2-40B4-BE49-F238E27FC236}">
                <a16:creationId xmlns:a16="http://schemas.microsoft.com/office/drawing/2014/main" id="{46B321AD-097A-132D-9EB4-A9E61F367EAB}"/>
              </a:ext>
            </a:extLst>
          </p:cNvPr>
          <p:cNvSpPr txBox="1"/>
          <p:nvPr/>
        </p:nvSpPr>
        <p:spPr>
          <a:xfrm>
            <a:off x="188755" y="5721220"/>
            <a:ext cx="2385163"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NL Request →</a:t>
            </a:r>
            <a:endParaRPr sz="1867" kern="0" dirty="0">
              <a:solidFill>
                <a:srgbClr val="000000"/>
              </a:solidFill>
              <a:latin typeface="Century Gothic"/>
              <a:ea typeface="Century Gothic"/>
              <a:cs typeface="Century Gothic"/>
              <a:sym typeface="Century Gothic"/>
            </a:endParaRPr>
          </a:p>
        </p:txBody>
      </p:sp>
      <p:pic>
        <p:nvPicPr>
          <p:cNvPr id="8" name="Google Shape;469;p19">
            <a:extLst>
              <a:ext uri="{FF2B5EF4-FFF2-40B4-BE49-F238E27FC236}">
                <a16:creationId xmlns:a16="http://schemas.microsoft.com/office/drawing/2014/main" id="{3DC04783-ED1C-6468-A82B-F65B8226E9CA}"/>
              </a:ext>
            </a:extLst>
          </p:cNvPr>
          <p:cNvPicPr preferRelativeResize="0"/>
          <p:nvPr/>
        </p:nvPicPr>
        <p:blipFill rotWithShape="1">
          <a:blip r:embed="rId4">
            <a:alphaModFix/>
          </a:blip>
          <a:srcRect/>
          <a:stretch/>
        </p:blipFill>
        <p:spPr>
          <a:xfrm>
            <a:off x="1818958" y="4211294"/>
            <a:ext cx="560599" cy="736885"/>
          </a:xfrm>
          <a:prstGeom prst="rect">
            <a:avLst/>
          </a:prstGeom>
          <a:noFill/>
          <a:ln>
            <a:noFill/>
          </a:ln>
        </p:spPr>
      </p:pic>
      <p:cxnSp>
        <p:nvCxnSpPr>
          <p:cNvPr id="9" name="Google Shape;470;p19">
            <a:extLst>
              <a:ext uri="{FF2B5EF4-FFF2-40B4-BE49-F238E27FC236}">
                <a16:creationId xmlns:a16="http://schemas.microsoft.com/office/drawing/2014/main" id="{DFCAFC92-9511-D1E2-1F77-F532991EB22C}"/>
              </a:ext>
            </a:extLst>
          </p:cNvPr>
          <p:cNvCxnSpPr>
            <a:cxnSpLocks/>
          </p:cNvCxnSpPr>
          <p:nvPr/>
        </p:nvCxnSpPr>
        <p:spPr>
          <a:xfrm>
            <a:off x="1611352" y="4069475"/>
            <a:ext cx="965097" cy="0"/>
          </a:xfrm>
          <a:prstGeom prst="straightConnector1">
            <a:avLst/>
          </a:prstGeom>
          <a:noFill/>
          <a:ln w="9525" cap="flat" cmpd="sng">
            <a:solidFill>
              <a:schemeClr val="dk2"/>
            </a:solidFill>
            <a:prstDash val="solid"/>
            <a:round/>
            <a:headEnd type="none" w="med" len="med"/>
            <a:tailEnd type="triangle" w="med" len="med"/>
          </a:ln>
        </p:spPr>
      </p:cxnSp>
      <p:sp>
        <p:nvSpPr>
          <p:cNvPr id="12" name="Google Shape;466;p19">
            <a:extLst>
              <a:ext uri="{FF2B5EF4-FFF2-40B4-BE49-F238E27FC236}">
                <a16:creationId xmlns:a16="http://schemas.microsoft.com/office/drawing/2014/main" id="{F84C5954-AF8B-A16F-73D4-4B39F50FB5FB}"/>
              </a:ext>
            </a:extLst>
          </p:cNvPr>
          <p:cNvSpPr txBox="1"/>
          <p:nvPr/>
        </p:nvSpPr>
        <p:spPr>
          <a:xfrm>
            <a:off x="2081573" y="5716434"/>
            <a:ext cx="1372585"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Program</a:t>
            </a:r>
            <a:endParaRPr sz="1867" kern="0" dirty="0">
              <a:solidFill>
                <a:srgbClr val="000000"/>
              </a:solidFill>
              <a:latin typeface="Century Gothic"/>
              <a:ea typeface="Century Gothic"/>
              <a:cs typeface="Century Gothic"/>
              <a:sym typeface="Century Gothic"/>
            </a:endParaRPr>
          </a:p>
        </p:txBody>
      </p:sp>
      <p:sp>
        <p:nvSpPr>
          <p:cNvPr id="13" name="Google Shape;460;p19">
            <a:extLst>
              <a:ext uri="{FF2B5EF4-FFF2-40B4-BE49-F238E27FC236}">
                <a16:creationId xmlns:a16="http://schemas.microsoft.com/office/drawing/2014/main" id="{87B8CDA4-E1AE-C6DE-9D0B-611B8713D39C}"/>
              </a:ext>
            </a:extLst>
          </p:cNvPr>
          <p:cNvSpPr/>
          <p:nvPr/>
        </p:nvSpPr>
        <p:spPr>
          <a:xfrm>
            <a:off x="557349"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dirty="0">
                <a:solidFill>
                  <a:srgbClr val="000000"/>
                </a:solidFill>
                <a:latin typeface="Century Gothic"/>
                <a:ea typeface="Century Gothic"/>
                <a:cs typeface="Century Gothic"/>
                <a:sym typeface="Century Gothic"/>
              </a:rPr>
              <a:t>Query Synthesis</a:t>
            </a:r>
            <a:endParaRPr sz="1867" b="1" kern="0" dirty="0">
              <a:solidFill>
                <a:srgbClr val="000000"/>
              </a:solidFill>
              <a:latin typeface="Century Gothic"/>
              <a:ea typeface="Century Gothic"/>
              <a:cs typeface="Century Gothic"/>
              <a:sym typeface="Century Gothic"/>
            </a:endParaRPr>
          </a:p>
        </p:txBody>
      </p:sp>
      <p:sp>
        <p:nvSpPr>
          <p:cNvPr id="14" name="Google Shape;463;p19">
            <a:extLst>
              <a:ext uri="{FF2B5EF4-FFF2-40B4-BE49-F238E27FC236}">
                <a16:creationId xmlns:a16="http://schemas.microsoft.com/office/drawing/2014/main" id="{1D3665FC-34D5-A32F-FF05-B946E0799CFF}"/>
              </a:ext>
            </a:extLst>
          </p:cNvPr>
          <p:cNvSpPr/>
          <p:nvPr/>
        </p:nvSpPr>
        <p:spPr>
          <a:xfrm>
            <a:off x="249405" y="1669091"/>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1</a:t>
            </a:r>
            <a:endParaRPr sz="1867" kern="0">
              <a:solidFill>
                <a:srgbClr val="000000"/>
              </a:solidFill>
              <a:latin typeface="Arial"/>
              <a:cs typeface="Arial"/>
              <a:sym typeface="Arial"/>
            </a:endParaRPr>
          </a:p>
        </p:txBody>
      </p:sp>
      <p:sp>
        <p:nvSpPr>
          <p:cNvPr id="16" name="Google Shape;461;p19">
            <a:extLst>
              <a:ext uri="{FF2B5EF4-FFF2-40B4-BE49-F238E27FC236}">
                <a16:creationId xmlns:a16="http://schemas.microsoft.com/office/drawing/2014/main" id="{4044519C-C136-DA07-4516-B4678290BF59}"/>
              </a:ext>
            </a:extLst>
          </p:cNvPr>
          <p:cNvSpPr/>
          <p:nvPr/>
        </p:nvSpPr>
        <p:spPr>
          <a:xfrm>
            <a:off x="4381385"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a:solidFill>
                  <a:srgbClr val="000000"/>
                </a:solidFill>
                <a:latin typeface="Century Gothic"/>
                <a:ea typeface="Century Gothic"/>
                <a:cs typeface="Century Gothic"/>
                <a:sym typeface="Century Gothic"/>
              </a:rPr>
              <a:t>Query Execution</a:t>
            </a:r>
            <a:endParaRPr sz="1867" b="1" kern="0">
              <a:solidFill>
                <a:srgbClr val="000000"/>
              </a:solidFill>
              <a:latin typeface="Century Gothic"/>
              <a:ea typeface="Century Gothic"/>
              <a:cs typeface="Century Gothic"/>
              <a:sym typeface="Century Gothic"/>
            </a:endParaRPr>
          </a:p>
        </p:txBody>
      </p:sp>
      <p:sp>
        <p:nvSpPr>
          <p:cNvPr id="17" name="Google Shape;464;p19">
            <a:extLst>
              <a:ext uri="{FF2B5EF4-FFF2-40B4-BE49-F238E27FC236}">
                <a16:creationId xmlns:a16="http://schemas.microsoft.com/office/drawing/2014/main" id="{3F98527B-6578-82D7-8A76-47CB1626B9F1}"/>
              </a:ext>
            </a:extLst>
          </p:cNvPr>
          <p:cNvSpPr/>
          <p:nvPr/>
        </p:nvSpPr>
        <p:spPr>
          <a:xfrm>
            <a:off x="4073291" y="1669035"/>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2</a:t>
            </a:r>
            <a:endParaRPr sz="1867" kern="0">
              <a:solidFill>
                <a:srgbClr val="000000"/>
              </a:solidFill>
              <a:latin typeface="Arial"/>
              <a:cs typeface="Arial"/>
              <a:sym typeface="Arial"/>
            </a:endParaRPr>
          </a:p>
        </p:txBody>
      </p:sp>
      <p:sp>
        <p:nvSpPr>
          <p:cNvPr id="18" name="Google Shape;462;p19">
            <a:extLst>
              <a:ext uri="{FF2B5EF4-FFF2-40B4-BE49-F238E27FC236}">
                <a16:creationId xmlns:a16="http://schemas.microsoft.com/office/drawing/2014/main" id="{1435089E-15B2-D9C2-761B-713543CD5057}"/>
              </a:ext>
            </a:extLst>
          </p:cNvPr>
          <p:cNvSpPr/>
          <p:nvPr/>
        </p:nvSpPr>
        <p:spPr>
          <a:xfrm>
            <a:off x="8205421" y="1595225"/>
            <a:ext cx="3754540"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a:solidFill>
                  <a:srgbClr val="000000"/>
                </a:solidFill>
                <a:latin typeface="Century Gothic"/>
                <a:ea typeface="Century Gothic"/>
                <a:cs typeface="Century Gothic"/>
                <a:sym typeface="Century Gothic"/>
              </a:rPr>
              <a:t>Answer Generation</a:t>
            </a:r>
            <a:endParaRPr sz="1867" b="1" kern="0">
              <a:solidFill>
                <a:srgbClr val="000000"/>
              </a:solidFill>
              <a:latin typeface="Century Gothic"/>
              <a:ea typeface="Century Gothic"/>
              <a:cs typeface="Century Gothic"/>
              <a:sym typeface="Century Gothic"/>
            </a:endParaRPr>
          </a:p>
        </p:txBody>
      </p:sp>
      <p:sp>
        <p:nvSpPr>
          <p:cNvPr id="19" name="Google Shape;465;p19">
            <a:extLst>
              <a:ext uri="{FF2B5EF4-FFF2-40B4-BE49-F238E27FC236}">
                <a16:creationId xmlns:a16="http://schemas.microsoft.com/office/drawing/2014/main" id="{0CCF3B9B-5C28-73D4-4B2F-DCD946E9D563}"/>
              </a:ext>
            </a:extLst>
          </p:cNvPr>
          <p:cNvSpPr/>
          <p:nvPr/>
        </p:nvSpPr>
        <p:spPr>
          <a:xfrm>
            <a:off x="7991830" y="1669083"/>
            <a:ext cx="615885" cy="615885"/>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3</a:t>
            </a:r>
            <a:endParaRPr sz="1867" kern="0">
              <a:solidFill>
                <a:srgbClr val="000000"/>
              </a:solidFill>
              <a:latin typeface="Arial"/>
              <a:cs typeface="Arial"/>
              <a:sym typeface="Arial"/>
            </a:endParaRPr>
          </a:p>
        </p:txBody>
      </p:sp>
      <p:cxnSp>
        <p:nvCxnSpPr>
          <p:cNvPr id="2" name="Google Shape;470;p19">
            <a:extLst>
              <a:ext uri="{FF2B5EF4-FFF2-40B4-BE49-F238E27FC236}">
                <a16:creationId xmlns:a16="http://schemas.microsoft.com/office/drawing/2014/main" id="{97EE635A-9516-A540-81BF-579BF36329BF}"/>
              </a:ext>
            </a:extLst>
          </p:cNvPr>
          <p:cNvCxnSpPr>
            <a:cxnSpLocks/>
          </p:cNvCxnSpPr>
          <p:nvPr/>
        </p:nvCxnSpPr>
        <p:spPr>
          <a:xfrm>
            <a:off x="4073292" y="4069475"/>
            <a:ext cx="965097" cy="0"/>
          </a:xfrm>
          <a:prstGeom prst="straightConnector1">
            <a:avLst/>
          </a:prstGeom>
          <a:noFill/>
          <a:ln w="9525" cap="flat" cmpd="sng">
            <a:solidFill>
              <a:schemeClr val="dk2"/>
            </a:solidFill>
            <a:prstDash val="solid"/>
            <a:round/>
            <a:headEnd type="none" w="med" len="med"/>
            <a:tailEnd type="triangle" w="med" len="med"/>
          </a:ln>
        </p:spPr>
      </p:cxnSp>
      <p:pic>
        <p:nvPicPr>
          <p:cNvPr id="10" name="Google Shape;457;p19" descr="Database with solid fill">
            <a:extLst>
              <a:ext uri="{FF2B5EF4-FFF2-40B4-BE49-F238E27FC236}">
                <a16:creationId xmlns:a16="http://schemas.microsoft.com/office/drawing/2014/main" id="{9402F490-C765-F980-6FF1-6C184C052367}"/>
              </a:ext>
            </a:extLst>
          </p:cNvPr>
          <p:cNvPicPr preferRelativeResize="0"/>
          <p:nvPr/>
        </p:nvPicPr>
        <p:blipFill rotWithShape="1">
          <a:blip r:embed="rId5">
            <a:alphaModFix/>
          </a:blip>
          <a:srcRect/>
          <a:stretch/>
        </p:blipFill>
        <p:spPr>
          <a:xfrm flipH="1">
            <a:off x="3953262" y="4226906"/>
            <a:ext cx="480479" cy="486679"/>
          </a:xfrm>
          <a:prstGeom prst="rect">
            <a:avLst/>
          </a:prstGeom>
          <a:noFill/>
          <a:ln>
            <a:noFill/>
          </a:ln>
        </p:spPr>
      </p:pic>
      <p:pic>
        <p:nvPicPr>
          <p:cNvPr id="20" name="Google Shape;458;p19" descr="Add with solid fill">
            <a:extLst>
              <a:ext uri="{FF2B5EF4-FFF2-40B4-BE49-F238E27FC236}">
                <a16:creationId xmlns:a16="http://schemas.microsoft.com/office/drawing/2014/main" id="{D4093C09-D783-31ED-9A32-587431CDE734}"/>
              </a:ext>
            </a:extLst>
          </p:cNvPr>
          <p:cNvPicPr preferRelativeResize="0"/>
          <p:nvPr/>
        </p:nvPicPr>
        <p:blipFill rotWithShape="1">
          <a:blip r:embed="rId6">
            <a:alphaModFix/>
          </a:blip>
          <a:srcRect/>
          <a:stretch/>
        </p:blipFill>
        <p:spPr>
          <a:xfrm flipH="1">
            <a:off x="4430869" y="4332439"/>
            <a:ext cx="196295" cy="207936"/>
          </a:xfrm>
          <a:prstGeom prst="rect">
            <a:avLst/>
          </a:prstGeom>
          <a:noFill/>
          <a:ln>
            <a:noFill/>
          </a:ln>
        </p:spPr>
      </p:pic>
      <p:pic>
        <p:nvPicPr>
          <p:cNvPr id="21" name="Google Shape;459;p19">
            <a:extLst>
              <a:ext uri="{FF2B5EF4-FFF2-40B4-BE49-F238E27FC236}">
                <a16:creationId xmlns:a16="http://schemas.microsoft.com/office/drawing/2014/main" id="{C04E6AFC-BA68-A74C-8E6F-1F24F9A05028}"/>
              </a:ext>
            </a:extLst>
          </p:cNvPr>
          <p:cNvPicPr preferRelativeResize="0"/>
          <p:nvPr/>
        </p:nvPicPr>
        <p:blipFill rotWithShape="1">
          <a:blip r:embed="rId4">
            <a:alphaModFix/>
          </a:blip>
          <a:srcRect/>
          <a:stretch/>
        </p:blipFill>
        <p:spPr>
          <a:xfrm>
            <a:off x="4689291" y="4143266"/>
            <a:ext cx="421271" cy="567439"/>
          </a:xfrm>
          <a:prstGeom prst="rect">
            <a:avLst/>
          </a:prstGeom>
          <a:noFill/>
          <a:ln>
            <a:noFill/>
          </a:ln>
        </p:spPr>
      </p:pic>
      <p:sp>
        <p:nvSpPr>
          <p:cNvPr id="23" name="Google Shape;467;p19">
            <a:extLst>
              <a:ext uri="{FF2B5EF4-FFF2-40B4-BE49-F238E27FC236}">
                <a16:creationId xmlns:a16="http://schemas.microsoft.com/office/drawing/2014/main" id="{214EA8BA-8053-4799-BF71-2348D5A31EA3}"/>
              </a:ext>
            </a:extLst>
          </p:cNvPr>
          <p:cNvSpPr txBox="1"/>
          <p:nvPr/>
        </p:nvSpPr>
        <p:spPr>
          <a:xfrm>
            <a:off x="5989493" y="5714577"/>
            <a:ext cx="1187263"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867" kern="0" dirty="0">
                <a:solidFill>
                  <a:srgbClr val="000000"/>
                </a:solidFill>
                <a:latin typeface="Century Gothic"/>
                <a:ea typeface="Century Gothic"/>
                <a:cs typeface="Century Gothic"/>
                <a:sym typeface="Century Gothic"/>
              </a:rPr>
              <a:t>→ Data</a:t>
            </a:r>
            <a:endParaRPr sz="1867" kern="0" dirty="0">
              <a:solidFill>
                <a:srgbClr val="000000"/>
              </a:solidFill>
              <a:latin typeface="Century Gothic"/>
              <a:ea typeface="Century Gothic"/>
              <a:cs typeface="Century Gothic"/>
              <a:sym typeface="Century Gothic"/>
            </a:endParaRPr>
          </a:p>
        </p:txBody>
      </p:sp>
      <p:sp>
        <p:nvSpPr>
          <p:cNvPr id="24" name="Google Shape;467;p19">
            <a:extLst>
              <a:ext uri="{FF2B5EF4-FFF2-40B4-BE49-F238E27FC236}">
                <a16:creationId xmlns:a16="http://schemas.microsoft.com/office/drawing/2014/main" id="{52AAB2BC-006B-8B51-D6A6-4A2D0394D30E}"/>
              </a:ext>
            </a:extLst>
          </p:cNvPr>
          <p:cNvSpPr txBox="1"/>
          <p:nvPr/>
        </p:nvSpPr>
        <p:spPr>
          <a:xfrm>
            <a:off x="4918228" y="5716434"/>
            <a:ext cx="1239693"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867" kern="0" dirty="0">
                <a:solidFill>
                  <a:srgbClr val="000000"/>
                </a:solidFill>
                <a:latin typeface="Century Gothic"/>
                <a:ea typeface="Century Gothic"/>
                <a:cs typeface="Century Gothic"/>
                <a:sym typeface="Century Gothic"/>
              </a:rPr>
              <a:t>Program </a:t>
            </a:r>
            <a:endParaRPr sz="1867" kern="0" dirty="0">
              <a:solidFill>
                <a:srgbClr val="000000"/>
              </a:solidFill>
              <a:latin typeface="Century Gothic"/>
              <a:ea typeface="Century Gothic"/>
              <a:cs typeface="Century Gothic"/>
              <a:sym typeface="Century Gothic"/>
            </a:endParaRPr>
          </a:p>
        </p:txBody>
      </p:sp>
      <p:cxnSp>
        <p:nvCxnSpPr>
          <p:cNvPr id="25" name="Google Shape;470;p19">
            <a:extLst>
              <a:ext uri="{FF2B5EF4-FFF2-40B4-BE49-F238E27FC236}">
                <a16:creationId xmlns:a16="http://schemas.microsoft.com/office/drawing/2014/main" id="{8EBDCD44-FEE8-6180-4830-EF68063CD07D}"/>
              </a:ext>
            </a:extLst>
          </p:cNvPr>
          <p:cNvCxnSpPr>
            <a:cxnSpLocks/>
          </p:cNvCxnSpPr>
          <p:nvPr/>
        </p:nvCxnSpPr>
        <p:spPr>
          <a:xfrm>
            <a:off x="7160740" y="4105344"/>
            <a:ext cx="1273040" cy="0"/>
          </a:xfrm>
          <a:prstGeom prst="straightConnector1">
            <a:avLst/>
          </a:prstGeom>
          <a:noFill/>
          <a:ln w="9525" cap="flat" cmpd="sng">
            <a:solidFill>
              <a:schemeClr val="dk2"/>
            </a:solidFill>
            <a:prstDash val="solid"/>
            <a:round/>
            <a:headEnd type="none" w="med" len="med"/>
            <a:tailEnd type="triangle" w="med" len="med"/>
          </a:ln>
        </p:spPr>
      </p:cxnSp>
      <p:sp>
        <p:nvSpPr>
          <p:cNvPr id="26" name="Google Shape;473;p19">
            <a:extLst>
              <a:ext uri="{FF2B5EF4-FFF2-40B4-BE49-F238E27FC236}">
                <a16:creationId xmlns:a16="http://schemas.microsoft.com/office/drawing/2014/main" id="{A7DFB267-4F6C-1B78-FCAE-44F681BB5A3A}"/>
              </a:ext>
            </a:extLst>
          </p:cNvPr>
          <p:cNvSpPr/>
          <p:nvPr/>
        </p:nvSpPr>
        <p:spPr>
          <a:xfrm>
            <a:off x="8893089" y="3975887"/>
            <a:ext cx="2379200" cy="374800"/>
          </a:xfrm>
          <a:prstGeom prst="wedgeRoundRectCallout">
            <a:avLst>
              <a:gd name="adj1" fmla="val 50315"/>
              <a:gd name="adj2" fmla="val 5701"/>
              <a:gd name="adj3" fmla="val 16667"/>
            </a:avLst>
          </a:prstGeom>
          <a:solidFill>
            <a:srgbClr val="F5F9FD"/>
          </a:solidFill>
          <a:ln w="9525" cap="flat" cmpd="sng">
            <a:solidFill>
              <a:srgbClr val="D0CECE"/>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800"/>
            </a:pPr>
            <a:r>
              <a:rPr lang="en-US" sz="1600" kern="0">
                <a:solidFill>
                  <a:srgbClr val="000000"/>
                </a:solidFill>
                <a:latin typeface="Century Gothic"/>
                <a:ea typeface="Century Gothic"/>
                <a:cs typeface="Century Gothic"/>
                <a:sym typeface="Century Gothic"/>
              </a:rPr>
              <a:t>The answer is…</a:t>
            </a:r>
            <a:endParaRPr sz="1600" kern="0">
              <a:solidFill>
                <a:srgbClr val="000000"/>
              </a:solidFill>
              <a:latin typeface="Century Gothic"/>
              <a:ea typeface="Century Gothic"/>
              <a:cs typeface="Century Gothic"/>
              <a:sym typeface="Century Gothic"/>
            </a:endParaRPr>
          </a:p>
        </p:txBody>
      </p:sp>
      <p:pic>
        <p:nvPicPr>
          <p:cNvPr id="29" name="Google Shape;469;p19">
            <a:extLst>
              <a:ext uri="{FF2B5EF4-FFF2-40B4-BE49-F238E27FC236}">
                <a16:creationId xmlns:a16="http://schemas.microsoft.com/office/drawing/2014/main" id="{7B7A3C8B-E002-4A03-2F38-41FBDE8BBEDB}"/>
              </a:ext>
            </a:extLst>
          </p:cNvPr>
          <p:cNvPicPr preferRelativeResize="0"/>
          <p:nvPr/>
        </p:nvPicPr>
        <p:blipFill rotWithShape="1">
          <a:blip r:embed="rId4">
            <a:alphaModFix/>
          </a:blip>
          <a:srcRect/>
          <a:stretch/>
        </p:blipFill>
        <p:spPr>
          <a:xfrm>
            <a:off x="7541187" y="4163287"/>
            <a:ext cx="560599" cy="736885"/>
          </a:xfrm>
          <a:prstGeom prst="rect">
            <a:avLst/>
          </a:prstGeom>
          <a:noFill/>
          <a:ln>
            <a:noFill/>
          </a:ln>
        </p:spPr>
      </p:pic>
      <p:sp>
        <p:nvSpPr>
          <p:cNvPr id="30" name="Google Shape;468;p19">
            <a:extLst>
              <a:ext uri="{FF2B5EF4-FFF2-40B4-BE49-F238E27FC236}">
                <a16:creationId xmlns:a16="http://schemas.microsoft.com/office/drawing/2014/main" id="{CABA9D5F-8CF6-6432-4C57-80555FE3ECEC}"/>
              </a:ext>
            </a:extLst>
          </p:cNvPr>
          <p:cNvSpPr txBox="1"/>
          <p:nvPr/>
        </p:nvSpPr>
        <p:spPr>
          <a:xfrm>
            <a:off x="8837165" y="5762549"/>
            <a:ext cx="2491048"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Data → NL Answer</a:t>
            </a:r>
            <a:endParaRPr sz="1867" kern="0" dirty="0">
              <a:solidFill>
                <a:srgbClr val="000000"/>
              </a:solidFill>
              <a:latin typeface="Century Gothic"/>
              <a:ea typeface="Century Gothic"/>
              <a:cs typeface="Century Gothic"/>
              <a:sym typeface="Century Gothic"/>
            </a:endParaRPr>
          </a:p>
        </p:txBody>
      </p:sp>
      <p:pic>
        <p:nvPicPr>
          <p:cNvPr id="32" name="Picture 2" descr="Code - Free vector clipart images on creazilla.com">
            <a:extLst>
              <a:ext uri="{FF2B5EF4-FFF2-40B4-BE49-F238E27FC236}">
                <a16:creationId xmlns:a16="http://schemas.microsoft.com/office/drawing/2014/main" id="{894AF4B3-B0EF-4D8A-9D2E-59E417B7B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694" y="3764188"/>
            <a:ext cx="1147732" cy="5738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Google Shape;455;p19">
            <a:extLst>
              <a:ext uri="{FF2B5EF4-FFF2-40B4-BE49-F238E27FC236}">
                <a16:creationId xmlns:a16="http://schemas.microsoft.com/office/drawing/2014/main" id="{FC71D1F5-6886-DA88-4861-0BEA9F2744DB}"/>
              </a:ext>
            </a:extLst>
          </p:cNvPr>
          <p:cNvGraphicFramePr/>
          <p:nvPr>
            <p:extLst>
              <p:ext uri="{D42A27DB-BD31-4B8C-83A1-F6EECF244321}">
                <p14:modId xmlns:p14="http://schemas.microsoft.com/office/powerpoint/2010/main" val="781241311"/>
              </p:ext>
            </p:extLst>
          </p:nvPr>
        </p:nvGraphicFramePr>
        <p:xfrm>
          <a:off x="5362546" y="3754440"/>
          <a:ext cx="1455734" cy="944932"/>
        </p:xfrm>
        <a:graphic>
          <a:graphicData uri="http://schemas.openxmlformats.org/drawingml/2006/table">
            <a:tbl>
              <a:tblPr firstRow="1" bandRow="1">
                <a:tableStyleId>{073A0DAA-6AF3-43AB-8588-CEC1D06C72B9}</a:tableStyleId>
              </a:tblPr>
              <a:tblGrid>
                <a:gridCol w="727867">
                  <a:extLst>
                    <a:ext uri="{9D8B030D-6E8A-4147-A177-3AD203B41FA5}">
                      <a16:colId xmlns:a16="http://schemas.microsoft.com/office/drawing/2014/main" val="20000"/>
                    </a:ext>
                  </a:extLst>
                </a:gridCol>
                <a:gridCol w="727867">
                  <a:extLst>
                    <a:ext uri="{9D8B030D-6E8A-4147-A177-3AD203B41FA5}">
                      <a16:colId xmlns:a16="http://schemas.microsoft.com/office/drawing/2014/main" val="20001"/>
                    </a:ext>
                  </a:extLst>
                </a:gridCol>
              </a:tblGrid>
              <a:tr h="467867">
                <a:tc>
                  <a:txBody>
                    <a:bodyPr/>
                    <a:lstStyle/>
                    <a:p>
                      <a:pPr marL="0" marR="0" lvl="0" indent="0" algn="l" rtl="0">
                        <a:lnSpc>
                          <a:spcPct val="100000"/>
                        </a:lnSpc>
                        <a:spcBef>
                          <a:spcPts val="0"/>
                        </a:spcBef>
                        <a:spcAft>
                          <a:spcPts val="0"/>
                        </a:spcAft>
                        <a:buClr>
                          <a:srgbClr val="000000"/>
                        </a:buClr>
                        <a:buSzPts val="1000"/>
                        <a:buFont typeface="Arial"/>
                        <a:buNone/>
                      </a:pPr>
                      <a:endParaRPr sz="1300" u="none" strike="noStrike" cap="none" dirty="0">
                        <a:solidFill>
                          <a:schemeClr val="dk1"/>
                        </a:solidFill>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100"/>
                        <a:buFont typeface="Arial"/>
                        <a:buNone/>
                      </a:pPr>
                      <a:endParaRPr sz="1500" u="none" strike="noStrike" cap="none" dirty="0"/>
                    </a:p>
                  </a:txBody>
                  <a:tcPr marL="243867" marR="243867" marT="121933" marB="121933"/>
                </a:tc>
                <a:extLst>
                  <a:ext uri="{0D108BD9-81ED-4DB2-BD59-A6C34878D82A}">
                    <a16:rowId xmlns:a16="http://schemas.microsoft.com/office/drawing/2014/main" val="10000"/>
                  </a:ext>
                </a:extLst>
              </a:tr>
              <a:tr h="467867">
                <a:tc>
                  <a:txBody>
                    <a:bodyPr/>
                    <a:lstStyle/>
                    <a:p>
                      <a:pPr marL="0" marR="0" lvl="0" indent="0" algn="l" rtl="0">
                        <a:lnSpc>
                          <a:spcPct val="100000"/>
                        </a:lnSpc>
                        <a:spcBef>
                          <a:spcPts val="0"/>
                        </a:spcBef>
                        <a:spcAft>
                          <a:spcPts val="0"/>
                        </a:spcAft>
                        <a:buClr>
                          <a:srgbClr val="000000"/>
                        </a:buClr>
                        <a:buSzPts val="1100"/>
                        <a:buFont typeface="Arial"/>
                        <a:buNone/>
                      </a:pPr>
                      <a:endParaRPr sz="1500" u="none" strike="noStrike" cap="none" dirty="0"/>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endParaRPr sz="1500" u="none" strike="noStrike" cap="none" dirty="0"/>
                    </a:p>
                  </a:txBody>
                  <a:tcPr marL="243867" marR="243867" marT="121933" marB="12193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64718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a:extLst>
            <a:ext uri="{FF2B5EF4-FFF2-40B4-BE49-F238E27FC236}">
              <a16:creationId xmlns:a16="http://schemas.microsoft.com/office/drawing/2014/main" id="{2CD87B0A-9E58-BBE9-9102-BBCBC6D79BC6}"/>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76D39457-A9E5-DC00-FB75-58E3E5750BD7}"/>
              </a:ext>
            </a:extLst>
          </p:cNvPr>
          <p:cNvSpPr/>
          <p:nvPr/>
        </p:nvSpPr>
        <p:spPr>
          <a:xfrm>
            <a:off x="4940435" y="2780748"/>
            <a:ext cx="1985519" cy="1060137"/>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15" name="Google Shape;439;p18">
            <a:extLst>
              <a:ext uri="{FF2B5EF4-FFF2-40B4-BE49-F238E27FC236}">
                <a16:creationId xmlns:a16="http://schemas.microsoft.com/office/drawing/2014/main" id="{F1B45C25-6032-23CE-38F8-A07677B111C4}"/>
              </a:ext>
            </a:extLst>
          </p:cNvPr>
          <p:cNvSpPr txBox="1">
            <a:spLocks noGrp="1"/>
          </p:cNvSpPr>
          <p:nvPr>
            <p:ph type="title"/>
          </p:nvPr>
        </p:nvSpPr>
        <p:spPr>
          <a:xfrm>
            <a:off x="415600" y="390167"/>
            <a:ext cx="11360800" cy="763600"/>
          </a:xfrm>
          <a:prstGeom prst="rect">
            <a:avLst/>
          </a:prstGeom>
          <a:noFill/>
          <a:ln>
            <a:noFill/>
          </a:ln>
        </p:spPr>
        <p:txBody>
          <a:bodyPr spcFirstLastPara="1" wrap="square" lIns="121900" tIns="121900" rIns="121900" bIns="121900" anchor="t" anchorCtr="0">
            <a:normAutofit/>
          </a:bodyPr>
          <a:lstStyle/>
          <a:p>
            <a:pPr>
              <a:buSzPct val="94276"/>
            </a:pPr>
            <a:r>
              <a:rPr lang="en-US" dirty="0"/>
              <a:t>TAG: Table Augmented Generation</a:t>
            </a:r>
            <a:endParaRPr dirty="0"/>
          </a:p>
        </p:txBody>
      </p:sp>
      <p:sp>
        <p:nvSpPr>
          <p:cNvPr id="3" name="Slide Number Placeholder 2">
            <a:extLst>
              <a:ext uri="{FF2B5EF4-FFF2-40B4-BE49-F238E27FC236}">
                <a16:creationId xmlns:a16="http://schemas.microsoft.com/office/drawing/2014/main" id="{688FCFD0-2C99-3B38-852A-E7E988EB4EFB}"/>
              </a:ext>
            </a:extLst>
          </p:cNvPr>
          <p:cNvSpPr>
            <a:spLocks noGrp="1"/>
          </p:cNvSpPr>
          <p:nvPr>
            <p:ph type="sldNum" idx="12"/>
          </p:nvPr>
        </p:nvSpPr>
        <p:spPr/>
        <p:txBody>
          <a:bodyPr/>
          <a:lstStyle/>
          <a:p>
            <a:pPr defTabSz="1219170"/>
            <a:fld id="{00000000-1234-1234-1234-123412341234}" type="slidenum">
              <a:rPr lang="en-US" kern="0"/>
              <a:pPr defTabSz="1219170"/>
              <a:t>14</a:t>
            </a:fld>
            <a:endParaRPr lang="en-US" kern="0"/>
          </a:p>
        </p:txBody>
      </p:sp>
      <p:pic>
        <p:nvPicPr>
          <p:cNvPr id="5" name="Google Shape;452;p19" descr="User with solid fill">
            <a:extLst>
              <a:ext uri="{FF2B5EF4-FFF2-40B4-BE49-F238E27FC236}">
                <a16:creationId xmlns:a16="http://schemas.microsoft.com/office/drawing/2014/main" id="{1272112A-4EE7-7625-FF85-4DE90D5870EE}"/>
              </a:ext>
            </a:extLst>
          </p:cNvPr>
          <p:cNvPicPr preferRelativeResize="0"/>
          <p:nvPr/>
        </p:nvPicPr>
        <p:blipFill rotWithShape="1">
          <a:blip r:embed="rId3">
            <a:alphaModFix/>
          </a:blip>
          <a:srcRect/>
          <a:stretch/>
        </p:blipFill>
        <p:spPr>
          <a:xfrm>
            <a:off x="95984" y="3378865"/>
            <a:ext cx="1178680" cy="1194047"/>
          </a:xfrm>
          <a:prstGeom prst="rect">
            <a:avLst/>
          </a:prstGeom>
          <a:noFill/>
          <a:ln>
            <a:noFill/>
          </a:ln>
        </p:spPr>
      </p:pic>
      <p:sp>
        <p:nvSpPr>
          <p:cNvPr id="6" name="Google Shape;453;p19">
            <a:extLst>
              <a:ext uri="{FF2B5EF4-FFF2-40B4-BE49-F238E27FC236}">
                <a16:creationId xmlns:a16="http://schemas.microsoft.com/office/drawing/2014/main" id="{790BD109-AF8F-5E62-7DBB-B4BA51597576}"/>
              </a:ext>
            </a:extLst>
          </p:cNvPr>
          <p:cNvSpPr/>
          <p:nvPr/>
        </p:nvSpPr>
        <p:spPr>
          <a:xfrm>
            <a:off x="1105556" y="3425069"/>
            <a:ext cx="1274000" cy="374800"/>
          </a:xfrm>
          <a:prstGeom prst="wedgeRoundRectCallout">
            <a:avLst>
              <a:gd name="adj1" fmla="val -58336"/>
              <a:gd name="adj2" fmla="val 31906"/>
              <a:gd name="adj3" fmla="val 16667"/>
            </a:avLst>
          </a:prstGeom>
          <a:solidFill>
            <a:srgbClr val="F5F9FD"/>
          </a:solidFill>
          <a:ln w="9525" cap="flat" cmpd="sng">
            <a:solidFill>
              <a:srgbClr val="D0CECE"/>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800"/>
            </a:pPr>
            <a:r>
              <a:rPr lang="en-US" sz="1067" kern="0" dirty="0">
                <a:solidFill>
                  <a:srgbClr val="000000"/>
                </a:solidFill>
                <a:latin typeface="Century Gothic"/>
                <a:ea typeface="Century Gothic"/>
                <a:cs typeface="Century Gothic"/>
                <a:sym typeface="Century Gothic"/>
              </a:rPr>
              <a:t>How many…</a:t>
            </a:r>
            <a:endParaRPr sz="1067" kern="0" dirty="0">
              <a:solidFill>
                <a:srgbClr val="000000"/>
              </a:solidFill>
              <a:latin typeface="Century Gothic"/>
              <a:ea typeface="Century Gothic"/>
              <a:cs typeface="Century Gothic"/>
              <a:sym typeface="Century Gothic"/>
            </a:endParaRPr>
          </a:p>
        </p:txBody>
      </p:sp>
      <p:sp>
        <p:nvSpPr>
          <p:cNvPr id="7" name="Google Shape;466;p19">
            <a:extLst>
              <a:ext uri="{FF2B5EF4-FFF2-40B4-BE49-F238E27FC236}">
                <a16:creationId xmlns:a16="http://schemas.microsoft.com/office/drawing/2014/main" id="{7039C174-0093-3931-EE54-2FC856707A74}"/>
              </a:ext>
            </a:extLst>
          </p:cNvPr>
          <p:cNvSpPr txBox="1"/>
          <p:nvPr/>
        </p:nvSpPr>
        <p:spPr>
          <a:xfrm>
            <a:off x="82083" y="6385388"/>
            <a:ext cx="2385163"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NL Request →</a:t>
            </a:r>
            <a:endParaRPr sz="1867" kern="0" dirty="0">
              <a:solidFill>
                <a:srgbClr val="000000"/>
              </a:solidFill>
              <a:latin typeface="Century Gothic"/>
              <a:ea typeface="Century Gothic"/>
              <a:cs typeface="Century Gothic"/>
              <a:sym typeface="Century Gothic"/>
            </a:endParaRPr>
          </a:p>
        </p:txBody>
      </p:sp>
      <p:cxnSp>
        <p:nvCxnSpPr>
          <p:cNvPr id="9" name="Google Shape;470;p19">
            <a:extLst>
              <a:ext uri="{FF2B5EF4-FFF2-40B4-BE49-F238E27FC236}">
                <a16:creationId xmlns:a16="http://schemas.microsoft.com/office/drawing/2014/main" id="{9F5ACDD2-3AD7-8D5B-AD33-BB93C82D9424}"/>
              </a:ext>
            </a:extLst>
          </p:cNvPr>
          <p:cNvCxnSpPr>
            <a:cxnSpLocks/>
          </p:cNvCxnSpPr>
          <p:nvPr/>
        </p:nvCxnSpPr>
        <p:spPr>
          <a:xfrm>
            <a:off x="1611352" y="4069475"/>
            <a:ext cx="965097" cy="0"/>
          </a:xfrm>
          <a:prstGeom prst="straightConnector1">
            <a:avLst/>
          </a:prstGeom>
          <a:noFill/>
          <a:ln w="9525" cap="flat" cmpd="sng">
            <a:solidFill>
              <a:schemeClr val="dk2"/>
            </a:solidFill>
            <a:prstDash val="solid"/>
            <a:round/>
            <a:headEnd type="none" w="med" len="med"/>
            <a:tailEnd type="triangle" w="med" len="med"/>
          </a:ln>
        </p:spPr>
      </p:cxnSp>
      <p:sp>
        <p:nvSpPr>
          <p:cNvPr id="12" name="Google Shape;466;p19">
            <a:extLst>
              <a:ext uri="{FF2B5EF4-FFF2-40B4-BE49-F238E27FC236}">
                <a16:creationId xmlns:a16="http://schemas.microsoft.com/office/drawing/2014/main" id="{3F8FAD0F-1CA4-4C22-08A0-EF0E84DAE719}"/>
              </a:ext>
            </a:extLst>
          </p:cNvPr>
          <p:cNvSpPr txBox="1"/>
          <p:nvPr/>
        </p:nvSpPr>
        <p:spPr>
          <a:xfrm>
            <a:off x="1974901" y="6380602"/>
            <a:ext cx="1372585"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Program</a:t>
            </a:r>
            <a:endParaRPr sz="1867" kern="0" dirty="0">
              <a:solidFill>
                <a:srgbClr val="000000"/>
              </a:solidFill>
              <a:latin typeface="Century Gothic"/>
              <a:ea typeface="Century Gothic"/>
              <a:cs typeface="Century Gothic"/>
              <a:sym typeface="Century Gothic"/>
            </a:endParaRPr>
          </a:p>
        </p:txBody>
      </p:sp>
      <p:sp>
        <p:nvSpPr>
          <p:cNvPr id="13" name="Google Shape;460;p19">
            <a:extLst>
              <a:ext uri="{FF2B5EF4-FFF2-40B4-BE49-F238E27FC236}">
                <a16:creationId xmlns:a16="http://schemas.microsoft.com/office/drawing/2014/main" id="{3F6607BD-3208-0004-FF60-7ACF57C9645D}"/>
              </a:ext>
            </a:extLst>
          </p:cNvPr>
          <p:cNvSpPr/>
          <p:nvPr/>
        </p:nvSpPr>
        <p:spPr>
          <a:xfrm>
            <a:off x="557349"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dirty="0">
                <a:solidFill>
                  <a:srgbClr val="000000"/>
                </a:solidFill>
                <a:latin typeface="Century Gothic"/>
                <a:ea typeface="Century Gothic"/>
                <a:cs typeface="Century Gothic"/>
                <a:sym typeface="Century Gothic"/>
              </a:rPr>
              <a:t>Query Synthesis</a:t>
            </a:r>
            <a:endParaRPr sz="1867" b="1" kern="0" dirty="0">
              <a:solidFill>
                <a:srgbClr val="000000"/>
              </a:solidFill>
              <a:latin typeface="Century Gothic"/>
              <a:ea typeface="Century Gothic"/>
              <a:cs typeface="Century Gothic"/>
              <a:sym typeface="Century Gothic"/>
            </a:endParaRPr>
          </a:p>
        </p:txBody>
      </p:sp>
      <p:sp>
        <p:nvSpPr>
          <p:cNvPr id="14" name="Google Shape;463;p19">
            <a:extLst>
              <a:ext uri="{FF2B5EF4-FFF2-40B4-BE49-F238E27FC236}">
                <a16:creationId xmlns:a16="http://schemas.microsoft.com/office/drawing/2014/main" id="{2CD94BC3-DE25-E27E-F504-62B565C6449C}"/>
              </a:ext>
            </a:extLst>
          </p:cNvPr>
          <p:cNvSpPr/>
          <p:nvPr/>
        </p:nvSpPr>
        <p:spPr>
          <a:xfrm>
            <a:off x="249405" y="1669091"/>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1</a:t>
            </a:r>
            <a:endParaRPr sz="1867" kern="0">
              <a:solidFill>
                <a:srgbClr val="000000"/>
              </a:solidFill>
              <a:latin typeface="Arial"/>
              <a:cs typeface="Arial"/>
              <a:sym typeface="Arial"/>
            </a:endParaRPr>
          </a:p>
        </p:txBody>
      </p:sp>
      <p:sp>
        <p:nvSpPr>
          <p:cNvPr id="16" name="Google Shape;461;p19">
            <a:extLst>
              <a:ext uri="{FF2B5EF4-FFF2-40B4-BE49-F238E27FC236}">
                <a16:creationId xmlns:a16="http://schemas.microsoft.com/office/drawing/2014/main" id="{2E17B0CC-7CCB-ED4A-2BAF-B46C4B942918}"/>
              </a:ext>
            </a:extLst>
          </p:cNvPr>
          <p:cNvSpPr/>
          <p:nvPr/>
        </p:nvSpPr>
        <p:spPr>
          <a:xfrm>
            <a:off x="4381385" y="159522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a:solidFill>
                  <a:srgbClr val="000000"/>
                </a:solidFill>
                <a:latin typeface="Century Gothic"/>
                <a:ea typeface="Century Gothic"/>
                <a:cs typeface="Century Gothic"/>
                <a:sym typeface="Century Gothic"/>
              </a:rPr>
              <a:t>Query Execution</a:t>
            </a:r>
            <a:endParaRPr sz="1867" b="1" kern="0">
              <a:solidFill>
                <a:srgbClr val="000000"/>
              </a:solidFill>
              <a:latin typeface="Century Gothic"/>
              <a:ea typeface="Century Gothic"/>
              <a:cs typeface="Century Gothic"/>
              <a:sym typeface="Century Gothic"/>
            </a:endParaRPr>
          </a:p>
        </p:txBody>
      </p:sp>
      <p:sp>
        <p:nvSpPr>
          <p:cNvPr id="17" name="Google Shape;464;p19">
            <a:extLst>
              <a:ext uri="{FF2B5EF4-FFF2-40B4-BE49-F238E27FC236}">
                <a16:creationId xmlns:a16="http://schemas.microsoft.com/office/drawing/2014/main" id="{B789BB98-D3C7-38A3-CCFA-CF884D1B2C66}"/>
              </a:ext>
            </a:extLst>
          </p:cNvPr>
          <p:cNvSpPr/>
          <p:nvPr/>
        </p:nvSpPr>
        <p:spPr>
          <a:xfrm>
            <a:off x="4073291" y="1669035"/>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2</a:t>
            </a:r>
            <a:endParaRPr sz="1867" kern="0">
              <a:solidFill>
                <a:srgbClr val="000000"/>
              </a:solidFill>
              <a:latin typeface="Arial"/>
              <a:cs typeface="Arial"/>
              <a:sym typeface="Arial"/>
            </a:endParaRPr>
          </a:p>
        </p:txBody>
      </p:sp>
      <p:sp>
        <p:nvSpPr>
          <p:cNvPr id="18" name="Google Shape;462;p19">
            <a:extLst>
              <a:ext uri="{FF2B5EF4-FFF2-40B4-BE49-F238E27FC236}">
                <a16:creationId xmlns:a16="http://schemas.microsoft.com/office/drawing/2014/main" id="{ADE8C3A1-1508-A8E4-50C6-8F282F2378AF}"/>
              </a:ext>
            </a:extLst>
          </p:cNvPr>
          <p:cNvSpPr/>
          <p:nvPr/>
        </p:nvSpPr>
        <p:spPr>
          <a:xfrm>
            <a:off x="8205421" y="1595225"/>
            <a:ext cx="3754540" cy="763600"/>
          </a:xfrm>
          <a:prstGeom prst="rect">
            <a:avLst/>
          </a:prstGeom>
          <a:solidFill>
            <a:srgbClr val="E1EFD8"/>
          </a:solidFill>
          <a:ln>
            <a:noFill/>
          </a:ln>
        </p:spPr>
        <p:txBody>
          <a:bodyPr spcFirstLastPara="1" wrap="square" lIns="121900" tIns="60933" rIns="121900" bIns="60933" anchor="ctr" anchorCtr="0">
            <a:noAutofit/>
          </a:bodyPr>
          <a:lstStyle/>
          <a:p>
            <a:pPr algn="ctr" defTabSz="1219170">
              <a:buClr>
                <a:srgbClr val="000000"/>
              </a:buClr>
            </a:pPr>
            <a:r>
              <a:rPr lang="en-US" sz="2400" b="1" kern="0">
                <a:solidFill>
                  <a:srgbClr val="000000"/>
                </a:solidFill>
                <a:latin typeface="Century Gothic"/>
                <a:ea typeface="Century Gothic"/>
                <a:cs typeface="Century Gothic"/>
                <a:sym typeface="Century Gothic"/>
              </a:rPr>
              <a:t>Answer Generation</a:t>
            </a:r>
            <a:endParaRPr sz="1867" b="1" kern="0">
              <a:solidFill>
                <a:srgbClr val="000000"/>
              </a:solidFill>
              <a:latin typeface="Century Gothic"/>
              <a:ea typeface="Century Gothic"/>
              <a:cs typeface="Century Gothic"/>
              <a:sym typeface="Century Gothic"/>
            </a:endParaRPr>
          </a:p>
        </p:txBody>
      </p:sp>
      <p:sp>
        <p:nvSpPr>
          <p:cNvPr id="19" name="Google Shape;465;p19">
            <a:extLst>
              <a:ext uri="{FF2B5EF4-FFF2-40B4-BE49-F238E27FC236}">
                <a16:creationId xmlns:a16="http://schemas.microsoft.com/office/drawing/2014/main" id="{9498A9F8-D01F-B13C-6923-274EFF08B0B8}"/>
              </a:ext>
            </a:extLst>
          </p:cNvPr>
          <p:cNvSpPr/>
          <p:nvPr/>
        </p:nvSpPr>
        <p:spPr>
          <a:xfrm>
            <a:off x="7991830" y="1669083"/>
            <a:ext cx="615885" cy="615885"/>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r>
              <a:rPr lang="en-US" sz="1867" kern="0">
                <a:solidFill>
                  <a:srgbClr val="FFFFFF"/>
                </a:solidFill>
                <a:latin typeface="Arial"/>
                <a:ea typeface="Arial"/>
                <a:cs typeface="Arial"/>
                <a:sym typeface="Arial"/>
              </a:rPr>
              <a:t>3</a:t>
            </a:r>
            <a:endParaRPr sz="1867" kern="0">
              <a:solidFill>
                <a:srgbClr val="000000"/>
              </a:solidFill>
              <a:latin typeface="Arial"/>
              <a:cs typeface="Arial"/>
              <a:sym typeface="Arial"/>
            </a:endParaRPr>
          </a:p>
        </p:txBody>
      </p:sp>
      <p:cxnSp>
        <p:nvCxnSpPr>
          <p:cNvPr id="2" name="Google Shape;470;p19">
            <a:extLst>
              <a:ext uri="{FF2B5EF4-FFF2-40B4-BE49-F238E27FC236}">
                <a16:creationId xmlns:a16="http://schemas.microsoft.com/office/drawing/2014/main" id="{BBD41385-1BC2-22F0-6A4E-53B934A279C7}"/>
              </a:ext>
            </a:extLst>
          </p:cNvPr>
          <p:cNvCxnSpPr>
            <a:cxnSpLocks/>
          </p:cNvCxnSpPr>
          <p:nvPr/>
        </p:nvCxnSpPr>
        <p:spPr>
          <a:xfrm>
            <a:off x="4073292" y="4069475"/>
            <a:ext cx="965097" cy="0"/>
          </a:xfrm>
          <a:prstGeom prst="straightConnector1">
            <a:avLst/>
          </a:prstGeom>
          <a:noFill/>
          <a:ln w="9525" cap="flat" cmpd="sng">
            <a:solidFill>
              <a:schemeClr val="dk2"/>
            </a:solidFill>
            <a:prstDash val="solid"/>
            <a:round/>
            <a:headEnd type="none" w="med" len="med"/>
            <a:tailEnd type="triangle" w="med" len="med"/>
          </a:ln>
        </p:spPr>
      </p:cxnSp>
      <p:pic>
        <p:nvPicPr>
          <p:cNvPr id="10" name="Google Shape;457;p19" descr="Database with solid fill">
            <a:extLst>
              <a:ext uri="{FF2B5EF4-FFF2-40B4-BE49-F238E27FC236}">
                <a16:creationId xmlns:a16="http://schemas.microsoft.com/office/drawing/2014/main" id="{330F89B9-6988-7B57-050E-7B0CBBD2E0DA}"/>
              </a:ext>
            </a:extLst>
          </p:cNvPr>
          <p:cNvPicPr preferRelativeResize="0"/>
          <p:nvPr/>
        </p:nvPicPr>
        <p:blipFill rotWithShape="1">
          <a:blip r:embed="rId4">
            <a:alphaModFix/>
          </a:blip>
          <a:srcRect/>
          <a:stretch/>
        </p:blipFill>
        <p:spPr>
          <a:xfrm flipH="1">
            <a:off x="3953262" y="4226906"/>
            <a:ext cx="480479" cy="486679"/>
          </a:xfrm>
          <a:prstGeom prst="rect">
            <a:avLst/>
          </a:prstGeom>
          <a:noFill/>
          <a:ln>
            <a:noFill/>
          </a:ln>
        </p:spPr>
      </p:pic>
      <p:pic>
        <p:nvPicPr>
          <p:cNvPr id="20" name="Google Shape;458;p19" descr="Add with solid fill">
            <a:extLst>
              <a:ext uri="{FF2B5EF4-FFF2-40B4-BE49-F238E27FC236}">
                <a16:creationId xmlns:a16="http://schemas.microsoft.com/office/drawing/2014/main" id="{15366F93-BE68-E871-95D4-45DC78D9F7C7}"/>
              </a:ext>
            </a:extLst>
          </p:cNvPr>
          <p:cNvPicPr preferRelativeResize="0"/>
          <p:nvPr/>
        </p:nvPicPr>
        <p:blipFill rotWithShape="1">
          <a:blip r:embed="rId5">
            <a:alphaModFix/>
          </a:blip>
          <a:srcRect/>
          <a:stretch/>
        </p:blipFill>
        <p:spPr>
          <a:xfrm flipH="1">
            <a:off x="4430869" y="4332439"/>
            <a:ext cx="196295" cy="207936"/>
          </a:xfrm>
          <a:prstGeom prst="rect">
            <a:avLst/>
          </a:prstGeom>
          <a:noFill/>
          <a:ln>
            <a:noFill/>
          </a:ln>
        </p:spPr>
      </p:pic>
      <p:pic>
        <p:nvPicPr>
          <p:cNvPr id="21" name="Google Shape;459;p19">
            <a:extLst>
              <a:ext uri="{FF2B5EF4-FFF2-40B4-BE49-F238E27FC236}">
                <a16:creationId xmlns:a16="http://schemas.microsoft.com/office/drawing/2014/main" id="{3A164491-8F81-E101-20D7-4E7E1952BBE5}"/>
              </a:ext>
            </a:extLst>
          </p:cNvPr>
          <p:cNvPicPr preferRelativeResize="0"/>
          <p:nvPr/>
        </p:nvPicPr>
        <p:blipFill rotWithShape="1">
          <a:blip r:embed="rId6">
            <a:alphaModFix/>
          </a:blip>
          <a:srcRect/>
          <a:stretch/>
        </p:blipFill>
        <p:spPr>
          <a:xfrm>
            <a:off x="4689292" y="4160211"/>
            <a:ext cx="399605" cy="550493"/>
          </a:xfrm>
          <a:prstGeom prst="rect">
            <a:avLst/>
          </a:prstGeom>
          <a:noFill/>
          <a:ln>
            <a:noFill/>
          </a:ln>
        </p:spPr>
      </p:pic>
      <p:sp>
        <p:nvSpPr>
          <p:cNvPr id="23" name="Google Shape;467;p19">
            <a:extLst>
              <a:ext uri="{FF2B5EF4-FFF2-40B4-BE49-F238E27FC236}">
                <a16:creationId xmlns:a16="http://schemas.microsoft.com/office/drawing/2014/main" id="{0BCBB0C2-8D65-8DA2-029B-C60F11D48D34}"/>
              </a:ext>
            </a:extLst>
          </p:cNvPr>
          <p:cNvSpPr txBox="1"/>
          <p:nvPr/>
        </p:nvSpPr>
        <p:spPr>
          <a:xfrm>
            <a:off x="6024355" y="6380386"/>
            <a:ext cx="1187263"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867" kern="0" dirty="0">
                <a:solidFill>
                  <a:srgbClr val="000000"/>
                </a:solidFill>
                <a:latin typeface="Century Gothic"/>
                <a:ea typeface="Century Gothic"/>
                <a:cs typeface="Century Gothic"/>
                <a:sym typeface="Century Gothic"/>
              </a:rPr>
              <a:t>→ Data</a:t>
            </a:r>
            <a:endParaRPr sz="1867" kern="0" dirty="0">
              <a:solidFill>
                <a:srgbClr val="000000"/>
              </a:solidFill>
              <a:latin typeface="Century Gothic"/>
              <a:ea typeface="Century Gothic"/>
              <a:cs typeface="Century Gothic"/>
              <a:sym typeface="Century Gothic"/>
            </a:endParaRPr>
          </a:p>
        </p:txBody>
      </p:sp>
      <p:sp>
        <p:nvSpPr>
          <p:cNvPr id="24" name="Google Shape;467;p19">
            <a:extLst>
              <a:ext uri="{FF2B5EF4-FFF2-40B4-BE49-F238E27FC236}">
                <a16:creationId xmlns:a16="http://schemas.microsoft.com/office/drawing/2014/main" id="{1956E340-C5F1-60A1-28D5-A025468521A7}"/>
              </a:ext>
            </a:extLst>
          </p:cNvPr>
          <p:cNvSpPr txBox="1"/>
          <p:nvPr/>
        </p:nvSpPr>
        <p:spPr>
          <a:xfrm>
            <a:off x="4953091" y="6382244"/>
            <a:ext cx="1239693" cy="410379"/>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867" kern="0" dirty="0">
                <a:solidFill>
                  <a:srgbClr val="000000"/>
                </a:solidFill>
                <a:latin typeface="Century Gothic"/>
                <a:ea typeface="Century Gothic"/>
                <a:cs typeface="Century Gothic"/>
                <a:sym typeface="Century Gothic"/>
              </a:rPr>
              <a:t>Program </a:t>
            </a:r>
            <a:endParaRPr sz="1867" kern="0" dirty="0">
              <a:solidFill>
                <a:srgbClr val="000000"/>
              </a:solidFill>
              <a:latin typeface="Century Gothic"/>
              <a:ea typeface="Century Gothic"/>
              <a:cs typeface="Century Gothic"/>
              <a:sym typeface="Century Gothic"/>
            </a:endParaRPr>
          </a:p>
        </p:txBody>
      </p:sp>
      <p:sp>
        <p:nvSpPr>
          <p:cNvPr id="26" name="Google Shape;473;p19">
            <a:extLst>
              <a:ext uri="{FF2B5EF4-FFF2-40B4-BE49-F238E27FC236}">
                <a16:creationId xmlns:a16="http://schemas.microsoft.com/office/drawing/2014/main" id="{8F393EEB-BDBB-C0CC-654A-273EF0D9C4D1}"/>
              </a:ext>
            </a:extLst>
          </p:cNvPr>
          <p:cNvSpPr/>
          <p:nvPr/>
        </p:nvSpPr>
        <p:spPr>
          <a:xfrm>
            <a:off x="8893089" y="3975887"/>
            <a:ext cx="2379200" cy="374800"/>
          </a:xfrm>
          <a:prstGeom prst="wedgeRoundRectCallout">
            <a:avLst>
              <a:gd name="adj1" fmla="val 50315"/>
              <a:gd name="adj2" fmla="val 5701"/>
              <a:gd name="adj3" fmla="val 16667"/>
            </a:avLst>
          </a:prstGeom>
          <a:solidFill>
            <a:srgbClr val="F5F9FD"/>
          </a:solidFill>
          <a:ln w="9525" cap="flat" cmpd="sng">
            <a:solidFill>
              <a:srgbClr val="D0CECE"/>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800"/>
            </a:pPr>
            <a:r>
              <a:rPr lang="en-US" sz="1600" kern="0">
                <a:solidFill>
                  <a:srgbClr val="000000"/>
                </a:solidFill>
                <a:latin typeface="Century Gothic"/>
                <a:ea typeface="Century Gothic"/>
                <a:cs typeface="Century Gothic"/>
                <a:sym typeface="Century Gothic"/>
              </a:rPr>
              <a:t>The answer is…</a:t>
            </a:r>
            <a:endParaRPr sz="1600" kern="0">
              <a:solidFill>
                <a:srgbClr val="000000"/>
              </a:solidFill>
              <a:latin typeface="Century Gothic"/>
              <a:ea typeface="Century Gothic"/>
              <a:cs typeface="Century Gothic"/>
              <a:sym typeface="Century Gothic"/>
            </a:endParaRPr>
          </a:p>
        </p:txBody>
      </p:sp>
      <p:pic>
        <p:nvPicPr>
          <p:cNvPr id="29" name="Google Shape;469;p19">
            <a:extLst>
              <a:ext uri="{FF2B5EF4-FFF2-40B4-BE49-F238E27FC236}">
                <a16:creationId xmlns:a16="http://schemas.microsoft.com/office/drawing/2014/main" id="{C4192DB1-6FD8-E2BD-47EF-7714F0B554E4}"/>
              </a:ext>
            </a:extLst>
          </p:cNvPr>
          <p:cNvPicPr preferRelativeResize="0"/>
          <p:nvPr/>
        </p:nvPicPr>
        <p:blipFill rotWithShape="1">
          <a:blip r:embed="rId6">
            <a:alphaModFix/>
          </a:blip>
          <a:srcRect/>
          <a:stretch/>
        </p:blipFill>
        <p:spPr>
          <a:xfrm>
            <a:off x="7518889" y="3299415"/>
            <a:ext cx="560599" cy="736885"/>
          </a:xfrm>
          <a:prstGeom prst="rect">
            <a:avLst/>
          </a:prstGeom>
          <a:noFill/>
          <a:ln>
            <a:noFill/>
          </a:ln>
        </p:spPr>
      </p:pic>
      <p:sp>
        <p:nvSpPr>
          <p:cNvPr id="30" name="Google Shape;468;p19">
            <a:extLst>
              <a:ext uri="{FF2B5EF4-FFF2-40B4-BE49-F238E27FC236}">
                <a16:creationId xmlns:a16="http://schemas.microsoft.com/office/drawing/2014/main" id="{C74F4C5B-A647-72D9-9CCD-EFA3B5269E3F}"/>
              </a:ext>
            </a:extLst>
          </p:cNvPr>
          <p:cNvSpPr txBox="1"/>
          <p:nvPr/>
        </p:nvSpPr>
        <p:spPr>
          <a:xfrm>
            <a:off x="8837165" y="5762549"/>
            <a:ext cx="2491048" cy="41037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1867" kern="0" dirty="0">
                <a:solidFill>
                  <a:srgbClr val="000000"/>
                </a:solidFill>
                <a:latin typeface="Century Gothic"/>
                <a:ea typeface="Century Gothic"/>
                <a:cs typeface="Century Gothic"/>
                <a:sym typeface="Century Gothic"/>
              </a:rPr>
              <a:t>Data → NL Answer</a:t>
            </a:r>
            <a:endParaRPr sz="1867" kern="0" dirty="0">
              <a:solidFill>
                <a:srgbClr val="000000"/>
              </a:solidFill>
              <a:latin typeface="Century Gothic"/>
              <a:ea typeface="Century Gothic"/>
              <a:cs typeface="Century Gothic"/>
              <a:sym typeface="Century Gothic"/>
            </a:endParaRPr>
          </a:p>
        </p:txBody>
      </p:sp>
      <p:pic>
        <p:nvPicPr>
          <p:cNvPr id="32" name="Picture 2" descr="Code - Free vector clipart images on creazilla.com">
            <a:extLst>
              <a:ext uri="{FF2B5EF4-FFF2-40B4-BE49-F238E27FC236}">
                <a16:creationId xmlns:a16="http://schemas.microsoft.com/office/drawing/2014/main" id="{9B805D96-2D3D-01FB-6F87-BFF735FAC2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694" y="3764188"/>
            <a:ext cx="1147732" cy="573867"/>
          </a:xfrm>
          <a:prstGeom prst="rect">
            <a:avLst/>
          </a:prstGeom>
          <a:noFill/>
          <a:extLst>
            <a:ext uri="{909E8E84-426E-40DD-AFC4-6F175D3DCCD1}">
              <a14:hiddenFill xmlns:a14="http://schemas.microsoft.com/office/drawing/2010/main">
                <a:solidFill>
                  <a:srgbClr val="FFFFFF"/>
                </a:solidFill>
              </a14:hiddenFill>
            </a:ext>
          </a:extLst>
        </p:spPr>
      </p:pic>
      <p:sp>
        <p:nvSpPr>
          <p:cNvPr id="33" name="Google Shape;585;g32abc9ab07b_0_46">
            <a:extLst>
              <a:ext uri="{FF2B5EF4-FFF2-40B4-BE49-F238E27FC236}">
                <a16:creationId xmlns:a16="http://schemas.microsoft.com/office/drawing/2014/main" id="{D6F14EC7-4ED5-9860-468A-97EC3601CDEC}"/>
              </a:ext>
            </a:extLst>
          </p:cNvPr>
          <p:cNvSpPr txBox="1"/>
          <p:nvPr/>
        </p:nvSpPr>
        <p:spPr>
          <a:xfrm>
            <a:off x="1101937" y="4554902"/>
            <a:ext cx="1658265"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ea typeface="Century Gothic"/>
                <a:cs typeface="Century Gothic"/>
                <a:sym typeface="Century Gothic"/>
              </a:rPr>
              <a:t>Point lookup</a:t>
            </a:r>
            <a:endParaRPr sz="1600" kern="0" dirty="0">
              <a:solidFill>
                <a:srgbClr val="000000"/>
              </a:solidFill>
              <a:latin typeface="Arial"/>
              <a:ea typeface="Arial"/>
              <a:cs typeface="Arial"/>
              <a:sym typeface="Arial"/>
            </a:endParaRPr>
          </a:p>
        </p:txBody>
      </p:sp>
      <p:sp>
        <p:nvSpPr>
          <p:cNvPr id="34" name="Google Shape;585;g32abc9ab07b_0_46">
            <a:extLst>
              <a:ext uri="{FF2B5EF4-FFF2-40B4-BE49-F238E27FC236}">
                <a16:creationId xmlns:a16="http://schemas.microsoft.com/office/drawing/2014/main" id="{4A2DE318-80F3-DF23-0239-557790D62044}"/>
              </a:ext>
            </a:extLst>
          </p:cNvPr>
          <p:cNvSpPr txBox="1"/>
          <p:nvPr/>
        </p:nvSpPr>
        <p:spPr>
          <a:xfrm>
            <a:off x="1086370" y="4839213"/>
            <a:ext cx="1702255"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ea typeface="Century Gothic"/>
                <a:cs typeface="Century Gothic"/>
                <a:sym typeface="Century Gothic"/>
              </a:rPr>
              <a:t>Summarization</a:t>
            </a:r>
            <a:endParaRPr sz="1600" kern="0" dirty="0">
              <a:solidFill>
                <a:srgbClr val="000000"/>
              </a:solidFill>
              <a:latin typeface="Arial"/>
              <a:ea typeface="Arial"/>
              <a:cs typeface="Arial"/>
              <a:sym typeface="Arial"/>
            </a:endParaRPr>
          </a:p>
        </p:txBody>
      </p:sp>
      <p:sp>
        <p:nvSpPr>
          <p:cNvPr id="35" name="Google Shape;585;g32abc9ab07b_0_46">
            <a:extLst>
              <a:ext uri="{FF2B5EF4-FFF2-40B4-BE49-F238E27FC236}">
                <a16:creationId xmlns:a16="http://schemas.microsoft.com/office/drawing/2014/main" id="{124DDCD0-3B9F-EB62-572B-48D1CEE73110}"/>
              </a:ext>
            </a:extLst>
          </p:cNvPr>
          <p:cNvSpPr txBox="1"/>
          <p:nvPr/>
        </p:nvSpPr>
        <p:spPr>
          <a:xfrm>
            <a:off x="1057947" y="5127158"/>
            <a:ext cx="1702255"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ea typeface="Century Gothic"/>
                <a:cs typeface="Century Gothic"/>
                <a:sym typeface="Century Gothic"/>
              </a:rPr>
              <a:t>Aggregation</a:t>
            </a:r>
            <a:endParaRPr sz="1600" kern="0" dirty="0">
              <a:solidFill>
                <a:srgbClr val="000000"/>
              </a:solidFill>
              <a:latin typeface="Arial"/>
              <a:ea typeface="Arial"/>
              <a:cs typeface="Arial"/>
              <a:sym typeface="Arial"/>
            </a:endParaRPr>
          </a:p>
        </p:txBody>
      </p:sp>
      <p:sp>
        <p:nvSpPr>
          <p:cNvPr id="36" name="Rectangle 35">
            <a:extLst>
              <a:ext uri="{FF2B5EF4-FFF2-40B4-BE49-F238E27FC236}">
                <a16:creationId xmlns:a16="http://schemas.microsoft.com/office/drawing/2014/main" id="{2A79D806-CF6F-649D-A380-9D429BB1D282}"/>
              </a:ext>
            </a:extLst>
          </p:cNvPr>
          <p:cNvSpPr/>
          <p:nvPr/>
        </p:nvSpPr>
        <p:spPr>
          <a:xfrm>
            <a:off x="1115243" y="4503208"/>
            <a:ext cx="1587660" cy="106013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37" name="TextBox 36">
            <a:extLst>
              <a:ext uri="{FF2B5EF4-FFF2-40B4-BE49-F238E27FC236}">
                <a16:creationId xmlns:a16="http://schemas.microsoft.com/office/drawing/2014/main" id="{D47D9F6C-6A12-AF8E-7AF3-D8216DFFDE59}"/>
              </a:ext>
            </a:extLst>
          </p:cNvPr>
          <p:cNvSpPr txBox="1"/>
          <p:nvPr/>
        </p:nvSpPr>
        <p:spPr>
          <a:xfrm>
            <a:off x="931052" y="5521134"/>
            <a:ext cx="2094216" cy="379656"/>
          </a:xfrm>
          <a:prstGeom prst="rect">
            <a:avLst/>
          </a:prstGeom>
          <a:noFill/>
        </p:spPr>
        <p:txBody>
          <a:bodyPr wrap="square" rtlCol="0">
            <a:spAutoFit/>
          </a:bodyPr>
          <a:lstStyle/>
          <a:p>
            <a:pPr defTabSz="1219170">
              <a:buClr>
                <a:srgbClr val="000000"/>
              </a:buClr>
            </a:pPr>
            <a:r>
              <a:rPr lang="en-US" sz="1867" b="1" kern="0" dirty="0">
                <a:solidFill>
                  <a:srgbClr val="C00000"/>
                </a:solidFill>
                <a:latin typeface="Arial"/>
                <a:cs typeface="Arial"/>
                <a:sym typeface="Arial"/>
              </a:rPr>
              <a:t>Question types</a:t>
            </a:r>
          </a:p>
        </p:txBody>
      </p:sp>
      <p:sp>
        <p:nvSpPr>
          <p:cNvPr id="39" name="Google Shape;585;g32abc9ab07b_0_46">
            <a:extLst>
              <a:ext uri="{FF2B5EF4-FFF2-40B4-BE49-F238E27FC236}">
                <a16:creationId xmlns:a16="http://schemas.microsoft.com/office/drawing/2014/main" id="{DE071E77-647E-F10F-8A7F-EEB7E12DE5E0}"/>
              </a:ext>
            </a:extLst>
          </p:cNvPr>
          <p:cNvSpPr txBox="1"/>
          <p:nvPr/>
        </p:nvSpPr>
        <p:spPr>
          <a:xfrm>
            <a:off x="4927129" y="2832442"/>
            <a:ext cx="1916281"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cs typeface="Arial"/>
                <a:sym typeface="Century Gothic"/>
              </a:rPr>
              <a:t>Relational tables</a:t>
            </a:r>
            <a:endParaRPr sz="1600" kern="0" dirty="0">
              <a:solidFill>
                <a:srgbClr val="000000"/>
              </a:solidFill>
              <a:latin typeface="Arial"/>
              <a:ea typeface="Arial"/>
              <a:cs typeface="Arial"/>
              <a:sym typeface="Arial"/>
            </a:endParaRPr>
          </a:p>
        </p:txBody>
      </p:sp>
      <p:sp>
        <p:nvSpPr>
          <p:cNvPr id="40" name="Google Shape;585;g32abc9ab07b_0_46">
            <a:extLst>
              <a:ext uri="{FF2B5EF4-FFF2-40B4-BE49-F238E27FC236}">
                <a16:creationId xmlns:a16="http://schemas.microsoft.com/office/drawing/2014/main" id="{9FA2EDB9-BD00-A00E-CA4A-3A960BC82C71}"/>
              </a:ext>
            </a:extLst>
          </p:cNvPr>
          <p:cNvSpPr txBox="1"/>
          <p:nvPr/>
        </p:nvSpPr>
        <p:spPr>
          <a:xfrm>
            <a:off x="4927129" y="3150914"/>
            <a:ext cx="1702255"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ea typeface="Century Gothic"/>
                <a:cs typeface="Century Gothic"/>
                <a:sym typeface="Century Gothic"/>
              </a:rPr>
              <a:t>Vector stores</a:t>
            </a:r>
            <a:endParaRPr sz="1600" kern="0" dirty="0">
              <a:solidFill>
                <a:srgbClr val="000000"/>
              </a:solidFill>
              <a:latin typeface="Arial"/>
              <a:ea typeface="Arial"/>
              <a:cs typeface="Arial"/>
              <a:sym typeface="Arial"/>
            </a:endParaRPr>
          </a:p>
        </p:txBody>
      </p:sp>
      <p:sp>
        <p:nvSpPr>
          <p:cNvPr id="41" name="Google Shape;585;g32abc9ab07b_0_46">
            <a:extLst>
              <a:ext uri="{FF2B5EF4-FFF2-40B4-BE49-F238E27FC236}">
                <a16:creationId xmlns:a16="http://schemas.microsoft.com/office/drawing/2014/main" id="{52BD1EB5-CFBF-78BC-7C8C-4F3879B9336B}"/>
              </a:ext>
            </a:extLst>
          </p:cNvPr>
          <p:cNvSpPr txBox="1"/>
          <p:nvPr/>
        </p:nvSpPr>
        <p:spPr>
          <a:xfrm>
            <a:off x="4927129" y="3449014"/>
            <a:ext cx="2086695"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ea typeface="Century Gothic"/>
                <a:cs typeface="Century Gothic"/>
                <a:sym typeface="Century Gothic"/>
              </a:rPr>
              <a:t>Unstructured data</a:t>
            </a:r>
            <a:endParaRPr sz="1600" kern="0" dirty="0">
              <a:solidFill>
                <a:srgbClr val="000000"/>
              </a:solidFill>
              <a:latin typeface="Arial"/>
              <a:ea typeface="Arial"/>
              <a:cs typeface="Arial"/>
              <a:sym typeface="Arial"/>
            </a:endParaRPr>
          </a:p>
        </p:txBody>
      </p:sp>
      <p:sp>
        <p:nvSpPr>
          <p:cNvPr id="42" name="TextBox 41">
            <a:extLst>
              <a:ext uri="{FF2B5EF4-FFF2-40B4-BE49-F238E27FC236}">
                <a16:creationId xmlns:a16="http://schemas.microsoft.com/office/drawing/2014/main" id="{7A236B0A-E331-4E8B-DAF3-4EA0DA16F87F}"/>
              </a:ext>
            </a:extLst>
          </p:cNvPr>
          <p:cNvSpPr txBox="1"/>
          <p:nvPr/>
        </p:nvSpPr>
        <p:spPr>
          <a:xfrm>
            <a:off x="4918228" y="2454047"/>
            <a:ext cx="2094216" cy="379656"/>
          </a:xfrm>
          <a:prstGeom prst="rect">
            <a:avLst/>
          </a:prstGeom>
          <a:noFill/>
        </p:spPr>
        <p:txBody>
          <a:bodyPr wrap="square" rtlCol="0">
            <a:spAutoFit/>
          </a:bodyPr>
          <a:lstStyle/>
          <a:p>
            <a:pPr defTabSz="1219170">
              <a:buClr>
                <a:srgbClr val="000000"/>
              </a:buClr>
            </a:pPr>
            <a:r>
              <a:rPr lang="en-US" sz="1867" b="1" kern="0" dirty="0">
                <a:solidFill>
                  <a:srgbClr val="C00000"/>
                </a:solidFill>
                <a:latin typeface="Arial"/>
                <a:cs typeface="Arial"/>
                <a:sym typeface="Arial"/>
              </a:rPr>
              <a:t>Data sources</a:t>
            </a:r>
          </a:p>
        </p:txBody>
      </p:sp>
      <p:sp>
        <p:nvSpPr>
          <p:cNvPr id="43" name="Rectangle 42">
            <a:extLst>
              <a:ext uri="{FF2B5EF4-FFF2-40B4-BE49-F238E27FC236}">
                <a16:creationId xmlns:a16="http://schemas.microsoft.com/office/drawing/2014/main" id="{1519F360-5D2A-F390-FDF2-52816524597C}"/>
              </a:ext>
            </a:extLst>
          </p:cNvPr>
          <p:cNvSpPr/>
          <p:nvPr/>
        </p:nvSpPr>
        <p:spPr>
          <a:xfrm>
            <a:off x="3977261" y="4729707"/>
            <a:ext cx="1202204" cy="12755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44" name="Google Shape;466;p19">
            <a:extLst>
              <a:ext uri="{FF2B5EF4-FFF2-40B4-BE49-F238E27FC236}">
                <a16:creationId xmlns:a16="http://schemas.microsoft.com/office/drawing/2014/main" id="{494DCCF3-DD2A-3EED-3F21-B946C6B00AC2}"/>
              </a:ext>
            </a:extLst>
          </p:cNvPr>
          <p:cNvSpPr txBox="1"/>
          <p:nvPr/>
        </p:nvSpPr>
        <p:spPr>
          <a:xfrm>
            <a:off x="3950317" y="4752975"/>
            <a:ext cx="1387657"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ea typeface="Century Gothic"/>
                <a:cs typeface="Century Gothic"/>
                <a:sym typeface="Century Gothic"/>
              </a:rPr>
              <a:t>LM UDFs</a:t>
            </a:r>
            <a:endParaRPr sz="1600" kern="0" dirty="0">
              <a:solidFill>
                <a:srgbClr val="000000"/>
              </a:solidFill>
              <a:latin typeface="Century Gothic"/>
              <a:ea typeface="Century Gothic"/>
              <a:cs typeface="Century Gothic"/>
              <a:sym typeface="Century Gothic"/>
            </a:endParaRPr>
          </a:p>
        </p:txBody>
      </p:sp>
      <p:sp>
        <p:nvSpPr>
          <p:cNvPr id="45" name="Google Shape;466;p19">
            <a:extLst>
              <a:ext uri="{FF2B5EF4-FFF2-40B4-BE49-F238E27FC236}">
                <a16:creationId xmlns:a16="http://schemas.microsoft.com/office/drawing/2014/main" id="{C109F544-020D-91D1-E176-551C07277297}"/>
              </a:ext>
            </a:extLst>
          </p:cNvPr>
          <p:cNvSpPr txBox="1"/>
          <p:nvPr/>
        </p:nvSpPr>
        <p:spPr>
          <a:xfrm>
            <a:off x="3952280" y="5110314"/>
            <a:ext cx="1397145" cy="861720"/>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ea typeface="Century Gothic"/>
                <a:cs typeface="Century Gothic"/>
                <a:sym typeface="Century Gothic"/>
              </a:rPr>
              <a:t>Semantic</a:t>
            </a:r>
          </a:p>
          <a:p>
            <a:pPr defTabSz="1219170">
              <a:buClr>
                <a:srgbClr val="000000"/>
              </a:buClr>
            </a:pPr>
            <a:r>
              <a:rPr lang="en-US" sz="1600" kern="0" dirty="0">
                <a:solidFill>
                  <a:srgbClr val="000000"/>
                </a:solidFill>
                <a:latin typeface="Century Gothic"/>
                <a:ea typeface="Century Gothic"/>
                <a:cs typeface="Century Gothic"/>
                <a:sym typeface="Century Gothic"/>
              </a:rPr>
              <a:t>operators</a:t>
            </a:r>
          </a:p>
          <a:p>
            <a:pPr defTabSz="1219170">
              <a:buClr>
                <a:srgbClr val="000000"/>
              </a:buClr>
            </a:pPr>
            <a:r>
              <a:rPr lang="en-US" sz="1600" kern="0" dirty="0">
                <a:solidFill>
                  <a:srgbClr val="000000"/>
                </a:solidFill>
                <a:latin typeface="Century Gothic"/>
                <a:ea typeface="Century Gothic"/>
                <a:cs typeface="Century Gothic"/>
                <a:sym typeface="Century Gothic"/>
              </a:rPr>
              <a:t>…</a:t>
            </a:r>
            <a:endParaRPr sz="1600" kern="0" dirty="0">
              <a:solidFill>
                <a:srgbClr val="000000"/>
              </a:solidFill>
              <a:latin typeface="Century Gothic"/>
              <a:ea typeface="Century Gothic"/>
              <a:cs typeface="Century Gothic"/>
              <a:sym typeface="Century Gothic"/>
            </a:endParaRPr>
          </a:p>
        </p:txBody>
      </p:sp>
      <p:sp>
        <p:nvSpPr>
          <p:cNvPr id="46" name="TextBox 45">
            <a:extLst>
              <a:ext uri="{FF2B5EF4-FFF2-40B4-BE49-F238E27FC236}">
                <a16:creationId xmlns:a16="http://schemas.microsoft.com/office/drawing/2014/main" id="{2D6DDDD4-08DA-57D8-913E-B4F5C88AD19A}"/>
              </a:ext>
            </a:extLst>
          </p:cNvPr>
          <p:cNvSpPr txBox="1"/>
          <p:nvPr/>
        </p:nvSpPr>
        <p:spPr>
          <a:xfrm>
            <a:off x="3622052" y="5958034"/>
            <a:ext cx="2010221" cy="379656"/>
          </a:xfrm>
          <a:prstGeom prst="rect">
            <a:avLst/>
          </a:prstGeom>
          <a:noFill/>
        </p:spPr>
        <p:txBody>
          <a:bodyPr wrap="square" rtlCol="0">
            <a:spAutoFit/>
          </a:bodyPr>
          <a:lstStyle/>
          <a:p>
            <a:pPr defTabSz="1219170">
              <a:buClr>
                <a:srgbClr val="000000"/>
              </a:buClr>
            </a:pPr>
            <a:r>
              <a:rPr lang="en-US" sz="1867" b="1" kern="0" dirty="0">
                <a:solidFill>
                  <a:srgbClr val="C00000"/>
                </a:solidFill>
                <a:latin typeface="Arial"/>
                <a:cs typeface="Arial"/>
                <a:sym typeface="Arial"/>
              </a:rPr>
              <a:t>Execution APIs</a:t>
            </a:r>
          </a:p>
        </p:txBody>
      </p:sp>
      <p:sp>
        <p:nvSpPr>
          <p:cNvPr id="47" name="Rectangle 46">
            <a:extLst>
              <a:ext uri="{FF2B5EF4-FFF2-40B4-BE49-F238E27FC236}">
                <a16:creationId xmlns:a16="http://schemas.microsoft.com/office/drawing/2014/main" id="{AE4D9282-F07E-0CBA-23E6-5581090F47D8}"/>
              </a:ext>
            </a:extLst>
          </p:cNvPr>
          <p:cNvSpPr/>
          <p:nvPr/>
        </p:nvSpPr>
        <p:spPr>
          <a:xfrm>
            <a:off x="7211618" y="4309144"/>
            <a:ext cx="1187263" cy="1060137"/>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dirty="0">
              <a:solidFill>
                <a:srgbClr val="000000"/>
              </a:solidFill>
              <a:latin typeface="Arial"/>
              <a:sym typeface="Arial"/>
            </a:endParaRPr>
          </a:p>
        </p:txBody>
      </p:sp>
      <p:sp>
        <p:nvSpPr>
          <p:cNvPr id="48" name="Google Shape;585;g32abc9ab07b_0_46">
            <a:extLst>
              <a:ext uri="{FF2B5EF4-FFF2-40B4-BE49-F238E27FC236}">
                <a16:creationId xmlns:a16="http://schemas.microsoft.com/office/drawing/2014/main" id="{28583DBD-9596-2A79-8E32-CC61CA9036D8}"/>
              </a:ext>
            </a:extLst>
          </p:cNvPr>
          <p:cNvSpPr txBox="1"/>
          <p:nvPr/>
        </p:nvSpPr>
        <p:spPr>
          <a:xfrm>
            <a:off x="7194562" y="4337923"/>
            <a:ext cx="1255412"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cs typeface="Arial"/>
                <a:sym typeface="Century Gothic"/>
              </a:rPr>
              <a:t>Single call</a:t>
            </a:r>
            <a:endParaRPr sz="1600" kern="0" dirty="0">
              <a:solidFill>
                <a:srgbClr val="000000"/>
              </a:solidFill>
              <a:latin typeface="Arial"/>
              <a:ea typeface="Arial"/>
              <a:cs typeface="Arial"/>
              <a:sym typeface="Arial"/>
            </a:endParaRPr>
          </a:p>
        </p:txBody>
      </p:sp>
      <p:sp>
        <p:nvSpPr>
          <p:cNvPr id="49" name="Google Shape;585;g32abc9ab07b_0_46">
            <a:extLst>
              <a:ext uri="{FF2B5EF4-FFF2-40B4-BE49-F238E27FC236}">
                <a16:creationId xmlns:a16="http://schemas.microsoft.com/office/drawing/2014/main" id="{ABDD204F-777B-C244-F1B3-EEC0D041AEAF}"/>
              </a:ext>
            </a:extLst>
          </p:cNvPr>
          <p:cNvSpPr txBox="1"/>
          <p:nvPr/>
        </p:nvSpPr>
        <p:spPr>
          <a:xfrm>
            <a:off x="7194562" y="4670278"/>
            <a:ext cx="1255412"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a:cs typeface="Arial"/>
                <a:sym typeface="Century Gothic"/>
              </a:rPr>
              <a:t>Recursive</a:t>
            </a:r>
            <a:endParaRPr sz="1600" kern="0" dirty="0">
              <a:solidFill>
                <a:srgbClr val="000000"/>
              </a:solidFill>
              <a:latin typeface="Arial"/>
              <a:ea typeface="Arial"/>
              <a:cs typeface="Arial"/>
              <a:sym typeface="Arial"/>
            </a:endParaRPr>
          </a:p>
        </p:txBody>
      </p:sp>
      <p:sp>
        <p:nvSpPr>
          <p:cNvPr id="50" name="Google Shape;585;g32abc9ab07b_0_46">
            <a:extLst>
              <a:ext uri="{FF2B5EF4-FFF2-40B4-BE49-F238E27FC236}">
                <a16:creationId xmlns:a16="http://schemas.microsoft.com/office/drawing/2014/main" id="{25A0E3F4-EEC7-2C91-1CFB-BA0D206E099A}"/>
              </a:ext>
            </a:extLst>
          </p:cNvPr>
          <p:cNvSpPr txBox="1"/>
          <p:nvPr/>
        </p:nvSpPr>
        <p:spPr>
          <a:xfrm>
            <a:off x="7204050" y="5014465"/>
            <a:ext cx="1255412" cy="369277"/>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US" sz="1600" kern="0" dirty="0">
                <a:solidFill>
                  <a:srgbClr val="000000"/>
                </a:solidFill>
                <a:latin typeface="Century Gothic" panose="020B0502020202020204" pitchFamily="34" charset="0"/>
                <a:cs typeface="Arial"/>
                <a:sym typeface="Arial"/>
              </a:rPr>
              <a:t>COT</a:t>
            </a:r>
            <a:endParaRPr sz="1600" kern="0" dirty="0">
              <a:solidFill>
                <a:srgbClr val="000000"/>
              </a:solidFill>
              <a:latin typeface="Century Gothic" panose="020B0502020202020204" pitchFamily="34" charset="0"/>
              <a:cs typeface="Arial"/>
              <a:sym typeface="Arial"/>
            </a:endParaRPr>
          </a:p>
        </p:txBody>
      </p:sp>
      <p:sp>
        <p:nvSpPr>
          <p:cNvPr id="51" name="TextBox 50">
            <a:extLst>
              <a:ext uri="{FF2B5EF4-FFF2-40B4-BE49-F238E27FC236}">
                <a16:creationId xmlns:a16="http://schemas.microsoft.com/office/drawing/2014/main" id="{5BAB81A0-9F9C-5375-0C9A-C8AD4C66548A}"/>
              </a:ext>
            </a:extLst>
          </p:cNvPr>
          <p:cNvSpPr txBox="1"/>
          <p:nvPr/>
        </p:nvSpPr>
        <p:spPr>
          <a:xfrm>
            <a:off x="7079530" y="5452124"/>
            <a:ext cx="1587676" cy="666977"/>
          </a:xfrm>
          <a:prstGeom prst="rect">
            <a:avLst/>
          </a:prstGeom>
          <a:noFill/>
        </p:spPr>
        <p:txBody>
          <a:bodyPr wrap="square" rtlCol="0">
            <a:spAutoFit/>
          </a:bodyPr>
          <a:lstStyle/>
          <a:p>
            <a:pPr defTabSz="1219170">
              <a:buClr>
                <a:srgbClr val="000000"/>
              </a:buClr>
            </a:pPr>
            <a:r>
              <a:rPr lang="en-US" sz="1867" b="1" kern="0" dirty="0">
                <a:solidFill>
                  <a:srgbClr val="C00000"/>
                </a:solidFill>
                <a:latin typeface="Arial"/>
                <a:cs typeface="Arial"/>
                <a:sym typeface="Arial"/>
              </a:rPr>
              <a:t>Generation Patterns</a:t>
            </a:r>
          </a:p>
        </p:txBody>
      </p:sp>
      <p:cxnSp>
        <p:nvCxnSpPr>
          <p:cNvPr id="52" name="Google Shape;470;p19">
            <a:extLst>
              <a:ext uri="{FF2B5EF4-FFF2-40B4-BE49-F238E27FC236}">
                <a16:creationId xmlns:a16="http://schemas.microsoft.com/office/drawing/2014/main" id="{49AFDA52-C951-9023-17B2-AD7FEE7BCE8F}"/>
              </a:ext>
            </a:extLst>
          </p:cNvPr>
          <p:cNvCxnSpPr>
            <a:cxnSpLocks/>
          </p:cNvCxnSpPr>
          <p:nvPr/>
        </p:nvCxnSpPr>
        <p:spPr>
          <a:xfrm>
            <a:off x="7160740" y="4105344"/>
            <a:ext cx="1273040" cy="0"/>
          </a:xfrm>
          <a:prstGeom prst="straightConnector1">
            <a:avLst/>
          </a:prstGeom>
          <a:noFill/>
          <a:ln w="9525" cap="flat" cmpd="sng">
            <a:solidFill>
              <a:schemeClr val="dk2"/>
            </a:solidFill>
            <a:prstDash val="solid"/>
            <a:round/>
            <a:headEnd type="none" w="med" len="med"/>
            <a:tailEnd type="triangle" w="med" len="med"/>
          </a:ln>
        </p:spPr>
      </p:cxnSp>
      <p:graphicFrame>
        <p:nvGraphicFramePr>
          <p:cNvPr id="22" name="Google Shape;455;p19">
            <a:extLst>
              <a:ext uri="{FF2B5EF4-FFF2-40B4-BE49-F238E27FC236}">
                <a16:creationId xmlns:a16="http://schemas.microsoft.com/office/drawing/2014/main" id="{A0D4A564-43A8-FC46-6FBF-8C01163534DE}"/>
              </a:ext>
            </a:extLst>
          </p:cNvPr>
          <p:cNvGraphicFramePr/>
          <p:nvPr>
            <p:extLst>
              <p:ext uri="{D42A27DB-BD31-4B8C-83A1-F6EECF244321}">
                <p14:modId xmlns:p14="http://schemas.microsoft.com/office/powerpoint/2010/main" val="1981946676"/>
              </p:ext>
            </p:extLst>
          </p:nvPr>
        </p:nvGraphicFramePr>
        <p:xfrm>
          <a:off x="5362546" y="3754440"/>
          <a:ext cx="1455734" cy="944932"/>
        </p:xfrm>
        <a:graphic>
          <a:graphicData uri="http://schemas.openxmlformats.org/drawingml/2006/table">
            <a:tbl>
              <a:tblPr firstRow="1" bandRow="1">
                <a:tableStyleId>{073A0DAA-6AF3-43AB-8588-CEC1D06C72B9}</a:tableStyleId>
              </a:tblPr>
              <a:tblGrid>
                <a:gridCol w="727867">
                  <a:extLst>
                    <a:ext uri="{9D8B030D-6E8A-4147-A177-3AD203B41FA5}">
                      <a16:colId xmlns:a16="http://schemas.microsoft.com/office/drawing/2014/main" val="20000"/>
                    </a:ext>
                  </a:extLst>
                </a:gridCol>
                <a:gridCol w="727867">
                  <a:extLst>
                    <a:ext uri="{9D8B030D-6E8A-4147-A177-3AD203B41FA5}">
                      <a16:colId xmlns:a16="http://schemas.microsoft.com/office/drawing/2014/main" val="20001"/>
                    </a:ext>
                  </a:extLst>
                </a:gridCol>
              </a:tblGrid>
              <a:tr h="467867">
                <a:tc>
                  <a:txBody>
                    <a:bodyPr/>
                    <a:lstStyle/>
                    <a:p>
                      <a:pPr marL="0" marR="0" lvl="0" indent="0" algn="l" rtl="0">
                        <a:lnSpc>
                          <a:spcPct val="100000"/>
                        </a:lnSpc>
                        <a:spcBef>
                          <a:spcPts val="0"/>
                        </a:spcBef>
                        <a:spcAft>
                          <a:spcPts val="0"/>
                        </a:spcAft>
                        <a:buClr>
                          <a:srgbClr val="000000"/>
                        </a:buClr>
                        <a:buSzPts val="1000"/>
                        <a:buFont typeface="Arial"/>
                        <a:buNone/>
                      </a:pPr>
                      <a:endParaRPr sz="1300" u="none" strike="noStrike" cap="none" dirty="0">
                        <a:solidFill>
                          <a:schemeClr val="dk1"/>
                        </a:solidFill>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100"/>
                        <a:buFont typeface="Arial"/>
                        <a:buNone/>
                      </a:pPr>
                      <a:endParaRPr sz="1500" u="none" strike="noStrike" cap="none" dirty="0"/>
                    </a:p>
                  </a:txBody>
                  <a:tcPr marL="243867" marR="243867" marT="121933" marB="121933"/>
                </a:tc>
                <a:extLst>
                  <a:ext uri="{0D108BD9-81ED-4DB2-BD59-A6C34878D82A}">
                    <a16:rowId xmlns:a16="http://schemas.microsoft.com/office/drawing/2014/main" val="10000"/>
                  </a:ext>
                </a:extLst>
              </a:tr>
              <a:tr h="467867">
                <a:tc>
                  <a:txBody>
                    <a:bodyPr/>
                    <a:lstStyle/>
                    <a:p>
                      <a:pPr marL="0" marR="0" lvl="0" indent="0" algn="l" rtl="0">
                        <a:lnSpc>
                          <a:spcPct val="100000"/>
                        </a:lnSpc>
                        <a:spcBef>
                          <a:spcPts val="0"/>
                        </a:spcBef>
                        <a:spcAft>
                          <a:spcPts val="0"/>
                        </a:spcAft>
                        <a:buClr>
                          <a:srgbClr val="000000"/>
                        </a:buClr>
                        <a:buSzPts val="1100"/>
                        <a:buFont typeface="Arial"/>
                        <a:buNone/>
                      </a:pPr>
                      <a:endParaRPr sz="1500" u="none" strike="noStrike" cap="none" dirty="0"/>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endParaRPr sz="1500" u="none" strike="noStrike" cap="none" dirty="0"/>
                    </a:p>
                  </a:txBody>
                  <a:tcPr marL="243867" marR="243867" marT="121933" marB="12193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9883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355B-644B-D146-D434-39B7D31AA6B9}"/>
              </a:ext>
            </a:extLst>
          </p:cNvPr>
          <p:cNvSpPr>
            <a:spLocks noGrp="1"/>
          </p:cNvSpPr>
          <p:nvPr>
            <p:ph type="title"/>
          </p:nvPr>
        </p:nvSpPr>
        <p:spPr>
          <a:xfrm>
            <a:off x="552452" y="320677"/>
            <a:ext cx="10119965" cy="1325563"/>
          </a:xfrm>
        </p:spPr>
        <p:txBody>
          <a:bodyPr>
            <a:normAutofit/>
          </a:bodyPr>
          <a:lstStyle/>
          <a:p>
            <a:r>
              <a:rPr lang="en-US" dirty="0"/>
              <a:t>TAG Execution Engine Example:</a:t>
            </a:r>
          </a:p>
        </p:txBody>
      </p:sp>
      <p:sp>
        <p:nvSpPr>
          <p:cNvPr id="6" name="Rectangle 5">
            <a:extLst>
              <a:ext uri="{FF2B5EF4-FFF2-40B4-BE49-F238E27FC236}">
                <a16:creationId xmlns:a16="http://schemas.microsoft.com/office/drawing/2014/main" id="{2690BCDD-93EB-FD90-4DA5-AEBCC9AC2574}"/>
              </a:ext>
            </a:extLst>
          </p:cNvPr>
          <p:cNvSpPr/>
          <p:nvPr/>
        </p:nvSpPr>
        <p:spPr>
          <a:xfrm>
            <a:off x="419100" y="3191527"/>
            <a:ext cx="11220451" cy="16004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67" dirty="0"/>
              <a:t>A query engine for LLM-powered data processing</a:t>
            </a:r>
          </a:p>
        </p:txBody>
      </p:sp>
      <p:sp>
        <p:nvSpPr>
          <p:cNvPr id="4" name="Slide Number Placeholder 3">
            <a:extLst>
              <a:ext uri="{FF2B5EF4-FFF2-40B4-BE49-F238E27FC236}">
                <a16:creationId xmlns:a16="http://schemas.microsoft.com/office/drawing/2014/main" id="{DD38EFCB-35D9-BC42-80E8-369B2E7144BE}"/>
              </a:ext>
            </a:extLst>
          </p:cNvPr>
          <p:cNvSpPr>
            <a:spLocks noGrp="1"/>
          </p:cNvSpPr>
          <p:nvPr>
            <p:ph type="sldNum" sz="quarter" idx="12"/>
          </p:nvPr>
        </p:nvSpPr>
        <p:spPr/>
        <p:txBody>
          <a:bodyPr/>
          <a:lstStyle/>
          <a:p>
            <a:fld id="{779DA15D-F394-424C-AA23-3EE335D56AB6}" type="slidenum">
              <a:rPr lang="en-US" smtClean="0"/>
              <a:t>15</a:t>
            </a:fld>
            <a:endParaRPr lang="en-US"/>
          </a:p>
        </p:txBody>
      </p:sp>
      <p:pic>
        <p:nvPicPr>
          <p:cNvPr id="5" name="Picture 4">
            <a:extLst>
              <a:ext uri="{FF2B5EF4-FFF2-40B4-BE49-F238E27FC236}">
                <a16:creationId xmlns:a16="http://schemas.microsoft.com/office/drawing/2014/main" id="{C47FD6BB-3F28-56D3-D74C-545C931963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6" b="91667" l="6667" r="91667">
                        <a14:foregroundMark x1="7222" y1="38782" x2="7222" y2="38782"/>
                        <a14:foregroundMark x1="91667" y1="39744" x2="91667" y2="39744"/>
                        <a14:foregroundMark x1="91944" y1="60256" x2="91944" y2="60256"/>
                        <a14:foregroundMark x1="65556" y1="44872" x2="65556" y2="44872"/>
                        <a14:foregroundMark x1="47778" y1="26923" x2="47778" y2="26923"/>
                        <a14:foregroundMark x1="30000" y1="17628" x2="30000" y2="17628"/>
                        <a14:foregroundMark x1="21944" y1="72436" x2="21944" y2="72436"/>
                        <a14:foregroundMark x1="52778" y1="88462" x2="52778" y2="88462"/>
                        <a14:foregroundMark x1="65556" y1="19872" x2="65556" y2="19872"/>
                        <a14:foregroundMark x1="49722" y1="91667" x2="49722" y2="91667"/>
                        <a14:backgroundMark x1="37500" y1="36538" x2="37500" y2="36538"/>
                        <a14:backgroundMark x1="54167" y1="44872" x2="54167" y2="44872"/>
                      </a14:backgroundRemoval>
                    </a14:imgEffect>
                  </a14:imgLayer>
                </a14:imgProps>
              </a:ext>
            </a:extLst>
          </a:blip>
          <a:stretch>
            <a:fillRect/>
          </a:stretch>
        </p:blipFill>
        <p:spPr>
          <a:xfrm>
            <a:off x="3204955" y="1674687"/>
            <a:ext cx="1574100" cy="1364220"/>
          </a:xfrm>
          <a:prstGeom prst="rect">
            <a:avLst/>
          </a:prstGeom>
        </p:spPr>
      </p:pic>
      <p:pic>
        <p:nvPicPr>
          <p:cNvPr id="3" name="Picture 2" descr="Stanford Logos - Identity Guide">
            <a:extLst>
              <a:ext uri="{FF2B5EF4-FFF2-40B4-BE49-F238E27FC236}">
                <a16:creationId xmlns:a16="http://schemas.microsoft.com/office/drawing/2014/main" id="{C74F4CE2-800B-6DC2-5092-BF914D39B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4" y="5283615"/>
            <a:ext cx="1460013" cy="1460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8B6B03F-62A2-B8DE-390C-841CCF62FD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27" y="5670743"/>
            <a:ext cx="1091891" cy="86658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83CB1B4E-D9FF-8C38-A56E-9704B54305B0}"/>
              </a:ext>
            </a:extLst>
          </p:cNvPr>
          <p:cNvSpPr/>
          <p:nvPr/>
        </p:nvSpPr>
        <p:spPr>
          <a:xfrm>
            <a:off x="4176587" y="5095917"/>
            <a:ext cx="4395211" cy="619633"/>
          </a:xfrm>
          <a:prstGeom prst="round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bg1"/>
                </a:solidFill>
                <a:latin typeface="Andale Mono" panose="020B0509000000000004" pitchFamily="49" charset="0"/>
                <a:cs typeface="Aharoni" panose="02010803020104030203" pitchFamily="2" charset="-79"/>
              </a:rPr>
              <a:t>pip install lotus-ai</a:t>
            </a:r>
          </a:p>
        </p:txBody>
      </p:sp>
      <p:sp>
        <p:nvSpPr>
          <p:cNvPr id="9" name="Title 1">
            <a:extLst>
              <a:ext uri="{FF2B5EF4-FFF2-40B4-BE49-F238E27FC236}">
                <a16:creationId xmlns:a16="http://schemas.microsoft.com/office/drawing/2014/main" id="{281B6792-D00F-427D-31E2-28B8A727C660}"/>
              </a:ext>
            </a:extLst>
          </p:cNvPr>
          <p:cNvSpPr txBox="1">
            <a:spLocks/>
          </p:cNvSpPr>
          <p:nvPr/>
        </p:nvSpPr>
        <p:spPr>
          <a:xfrm>
            <a:off x="3034747" y="900412"/>
            <a:ext cx="7637671" cy="2066897"/>
          </a:xfrm>
          <a:prstGeom prst="rect">
            <a:avLst/>
          </a:prstGeom>
        </p:spPr>
        <p:txBody>
          <a:bodyPr vert="horz" lIns="121920" tIns="60960" rIns="121920" bIns="6096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t>LOTUS</a:t>
            </a:r>
          </a:p>
        </p:txBody>
      </p:sp>
      <p:pic>
        <p:nvPicPr>
          <p:cNvPr id="11" name="Picture 2" descr="Github Logo - Free social media icons">
            <a:extLst>
              <a:ext uri="{FF2B5EF4-FFF2-40B4-BE49-F238E27FC236}">
                <a16:creationId xmlns:a16="http://schemas.microsoft.com/office/drawing/2014/main" id="{BCA31F09-0B45-886C-3412-D753519550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9558" y="5883978"/>
            <a:ext cx="369167" cy="3691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7978961-ACAA-1E99-839F-C63B9F800DED}"/>
              </a:ext>
            </a:extLst>
          </p:cNvPr>
          <p:cNvSpPr txBox="1"/>
          <p:nvPr/>
        </p:nvSpPr>
        <p:spPr>
          <a:xfrm>
            <a:off x="4779055" y="5670744"/>
            <a:ext cx="11413004" cy="1569469"/>
          </a:xfrm>
          <a:prstGeom prst="rect">
            <a:avLst/>
          </a:prstGeom>
          <a:noFill/>
        </p:spPr>
        <p:txBody>
          <a:bodyPr wrap="square">
            <a:spAutoFit/>
          </a:bodyPr>
          <a:lstStyle/>
          <a:p>
            <a:endParaRPr lang="en-US" sz="1067" dirty="0">
              <a:hlinkClick r:id="rId8"/>
            </a:endParaRPr>
          </a:p>
          <a:p>
            <a:r>
              <a:rPr lang="en-US" sz="2133" dirty="0">
                <a:hlinkClick r:id="rId9"/>
              </a:rPr>
              <a:t>github.com/guestrin-lab/lotus</a:t>
            </a:r>
            <a:r>
              <a:rPr lang="en-US" sz="2133" dirty="0"/>
              <a:t> </a:t>
            </a:r>
          </a:p>
          <a:p>
            <a:endParaRPr lang="en-US" sz="2133" dirty="0"/>
          </a:p>
          <a:p>
            <a:endParaRPr lang="en-US" sz="2133" dirty="0"/>
          </a:p>
          <a:p>
            <a:endParaRPr lang="en-US" sz="2133" dirty="0"/>
          </a:p>
        </p:txBody>
      </p:sp>
      <p:sp>
        <p:nvSpPr>
          <p:cNvPr id="13" name="TextBox 12">
            <a:extLst>
              <a:ext uri="{FF2B5EF4-FFF2-40B4-BE49-F238E27FC236}">
                <a16:creationId xmlns:a16="http://schemas.microsoft.com/office/drawing/2014/main" id="{F72861C1-1278-4707-295F-13EDC50FCC47}"/>
              </a:ext>
            </a:extLst>
          </p:cNvPr>
          <p:cNvSpPr txBox="1"/>
          <p:nvPr/>
        </p:nvSpPr>
        <p:spPr>
          <a:xfrm>
            <a:off x="4389558" y="6356352"/>
            <a:ext cx="10645359" cy="420564"/>
          </a:xfrm>
          <a:prstGeom prst="rect">
            <a:avLst/>
          </a:prstGeom>
          <a:noFill/>
        </p:spPr>
        <p:txBody>
          <a:bodyPr wrap="square">
            <a:spAutoFit/>
          </a:bodyPr>
          <a:lstStyle/>
          <a:p>
            <a:r>
              <a:rPr lang="en-US" sz="2133" dirty="0"/>
              <a:t>Paper: </a:t>
            </a:r>
            <a:r>
              <a:rPr lang="en-US" sz="2133" dirty="0">
                <a:hlinkClick r:id="rId10"/>
              </a:rPr>
              <a:t>arxiv.org/abs/2407.11418</a:t>
            </a:r>
            <a:endParaRPr lang="en-US" sz="2133" dirty="0"/>
          </a:p>
        </p:txBody>
      </p:sp>
    </p:spTree>
    <p:extLst>
      <p:ext uri="{BB962C8B-B14F-4D97-AF65-F5344CB8AC3E}">
        <p14:creationId xmlns:p14="http://schemas.microsoft.com/office/powerpoint/2010/main" val="358739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B0F8E-6FF0-A06A-8885-94840A94DFF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A586FD9-4B3E-0ED6-3B33-5AD7D538CEE4}"/>
              </a:ext>
            </a:extLst>
          </p:cNvPr>
          <p:cNvSpPr/>
          <p:nvPr/>
        </p:nvSpPr>
        <p:spPr>
          <a:xfrm>
            <a:off x="5961799" y="4670649"/>
            <a:ext cx="1376160" cy="1003663"/>
          </a:xfrm>
          <a:prstGeom prst="rect">
            <a:avLst/>
          </a:prstGeom>
          <a:solidFill>
            <a:srgbClr val="5ECC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sem_filter</a:t>
            </a:r>
            <a:endParaRPr lang="en-US" sz="1400" dirty="0"/>
          </a:p>
        </p:txBody>
      </p:sp>
      <p:sp>
        <p:nvSpPr>
          <p:cNvPr id="11" name="Rectangle 10">
            <a:extLst>
              <a:ext uri="{FF2B5EF4-FFF2-40B4-BE49-F238E27FC236}">
                <a16:creationId xmlns:a16="http://schemas.microsoft.com/office/drawing/2014/main" id="{52F058B1-7AB1-8583-DEF8-9BEF968B84C4}"/>
              </a:ext>
            </a:extLst>
          </p:cNvPr>
          <p:cNvSpPr/>
          <p:nvPr/>
        </p:nvSpPr>
        <p:spPr>
          <a:xfrm>
            <a:off x="9597703" y="4730458"/>
            <a:ext cx="1376160" cy="1003663"/>
          </a:xfrm>
          <a:prstGeom prst="rect">
            <a:avLst/>
          </a:prstGeom>
          <a:solidFill>
            <a:srgbClr val="5ECC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t>sem_agg</a:t>
            </a:r>
            <a:endParaRPr lang="en-US" sz="1400" dirty="0"/>
          </a:p>
        </p:txBody>
      </p:sp>
      <p:sp>
        <p:nvSpPr>
          <p:cNvPr id="2" name="Title 1">
            <a:extLst>
              <a:ext uri="{FF2B5EF4-FFF2-40B4-BE49-F238E27FC236}">
                <a16:creationId xmlns:a16="http://schemas.microsoft.com/office/drawing/2014/main" id="{EB88FE50-B3B5-24A2-6B00-EBE3D43D9B51}"/>
              </a:ext>
            </a:extLst>
          </p:cNvPr>
          <p:cNvSpPr>
            <a:spLocks noGrp="1"/>
          </p:cNvSpPr>
          <p:nvPr>
            <p:ph type="title"/>
          </p:nvPr>
        </p:nvSpPr>
        <p:spPr/>
        <p:txBody>
          <a:bodyPr/>
          <a:lstStyle/>
          <a:p>
            <a:r>
              <a:rPr lang="en-US" dirty="0"/>
              <a:t>LOTUS Introduces Semantic Operators</a:t>
            </a:r>
          </a:p>
        </p:txBody>
      </p:sp>
      <p:sp>
        <p:nvSpPr>
          <p:cNvPr id="14" name="Rectangle 13">
            <a:extLst>
              <a:ext uri="{FF2B5EF4-FFF2-40B4-BE49-F238E27FC236}">
                <a16:creationId xmlns:a16="http://schemas.microsoft.com/office/drawing/2014/main" id="{EAA0D4F9-6FE5-2091-9609-13FEDDDFE99B}"/>
              </a:ext>
            </a:extLst>
          </p:cNvPr>
          <p:cNvSpPr/>
          <p:nvPr/>
        </p:nvSpPr>
        <p:spPr>
          <a:xfrm>
            <a:off x="130676" y="4526246"/>
            <a:ext cx="5309539" cy="18964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Arrow Connector 14">
            <a:extLst>
              <a:ext uri="{FF2B5EF4-FFF2-40B4-BE49-F238E27FC236}">
                <a16:creationId xmlns:a16="http://schemas.microsoft.com/office/drawing/2014/main" id="{358953F9-991D-DC5E-9DDF-5D125E91D8F6}"/>
              </a:ext>
            </a:extLst>
          </p:cNvPr>
          <p:cNvCxnSpPr/>
          <p:nvPr/>
        </p:nvCxnSpPr>
        <p:spPr>
          <a:xfrm>
            <a:off x="7472162" y="5232289"/>
            <a:ext cx="2868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1556B72-E8DA-B8F6-1670-1FF50DBB8029}"/>
              </a:ext>
            </a:extLst>
          </p:cNvPr>
          <p:cNvCxnSpPr/>
          <p:nvPr/>
        </p:nvCxnSpPr>
        <p:spPr>
          <a:xfrm>
            <a:off x="9237653" y="5232288"/>
            <a:ext cx="2868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A707A60-869D-A491-D2E6-8185595656F6}"/>
              </a:ext>
            </a:extLst>
          </p:cNvPr>
          <p:cNvCxnSpPr/>
          <p:nvPr/>
        </p:nvCxnSpPr>
        <p:spPr>
          <a:xfrm>
            <a:off x="10973863" y="5219067"/>
            <a:ext cx="2868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F3E70EE2-F99D-EE4B-82DC-3CB9F8AF80CA}"/>
              </a:ext>
            </a:extLst>
          </p:cNvPr>
          <p:cNvSpPr>
            <a:spLocks noGrp="1"/>
          </p:cNvSpPr>
          <p:nvPr>
            <p:ph type="sldNum" sz="quarter" idx="12"/>
          </p:nvPr>
        </p:nvSpPr>
        <p:spPr/>
        <p:txBody>
          <a:bodyPr/>
          <a:lstStyle/>
          <a:p>
            <a:fld id="{779DA15D-F394-424C-AA23-3EE335D56AB6}" type="slidenum">
              <a:rPr lang="en-US" smtClean="0"/>
              <a:t>16</a:t>
            </a:fld>
            <a:endParaRPr lang="en-US" dirty="0"/>
          </a:p>
        </p:txBody>
      </p:sp>
      <p:sp>
        <p:nvSpPr>
          <p:cNvPr id="13" name="Oval 12">
            <a:extLst>
              <a:ext uri="{FF2B5EF4-FFF2-40B4-BE49-F238E27FC236}">
                <a16:creationId xmlns:a16="http://schemas.microsoft.com/office/drawing/2014/main" id="{22686A27-898A-930B-9E3F-BFDD7C03A0BD}"/>
              </a:ext>
            </a:extLst>
          </p:cNvPr>
          <p:cNvSpPr/>
          <p:nvPr/>
        </p:nvSpPr>
        <p:spPr>
          <a:xfrm>
            <a:off x="-891271" y="8234585"/>
            <a:ext cx="336632" cy="33663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18" name="Oval 17">
            <a:extLst>
              <a:ext uri="{FF2B5EF4-FFF2-40B4-BE49-F238E27FC236}">
                <a16:creationId xmlns:a16="http://schemas.microsoft.com/office/drawing/2014/main" id="{7FCD05EF-2322-D151-5854-277A00A633CF}"/>
              </a:ext>
            </a:extLst>
          </p:cNvPr>
          <p:cNvSpPr/>
          <p:nvPr/>
        </p:nvSpPr>
        <p:spPr>
          <a:xfrm>
            <a:off x="-891271" y="8614419"/>
            <a:ext cx="336632" cy="336632"/>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19" name="Oval 18">
            <a:extLst>
              <a:ext uri="{FF2B5EF4-FFF2-40B4-BE49-F238E27FC236}">
                <a16:creationId xmlns:a16="http://schemas.microsoft.com/office/drawing/2014/main" id="{186260EE-1204-F76C-B66C-573797DD07B5}"/>
              </a:ext>
            </a:extLst>
          </p:cNvPr>
          <p:cNvSpPr/>
          <p:nvPr/>
        </p:nvSpPr>
        <p:spPr>
          <a:xfrm>
            <a:off x="-891271" y="7515444"/>
            <a:ext cx="336632" cy="314943"/>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grpSp>
        <p:nvGrpSpPr>
          <p:cNvPr id="30" name="Group 29">
            <a:extLst>
              <a:ext uri="{FF2B5EF4-FFF2-40B4-BE49-F238E27FC236}">
                <a16:creationId xmlns:a16="http://schemas.microsoft.com/office/drawing/2014/main" id="{FD06ADEF-97F4-2F2B-88A7-53C265E1BFF1}"/>
              </a:ext>
            </a:extLst>
          </p:cNvPr>
          <p:cNvGrpSpPr/>
          <p:nvPr/>
        </p:nvGrpSpPr>
        <p:grpSpPr>
          <a:xfrm>
            <a:off x="234236" y="7604984"/>
            <a:ext cx="4336325" cy="418529"/>
            <a:chOff x="554450" y="5202978"/>
            <a:chExt cx="4336325" cy="418529"/>
          </a:xfrm>
        </p:grpSpPr>
        <p:grpSp>
          <p:nvGrpSpPr>
            <p:cNvPr id="22" name="Group 21">
              <a:extLst>
                <a:ext uri="{FF2B5EF4-FFF2-40B4-BE49-F238E27FC236}">
                  <a16:creationId xmlns:a16="http://schemas.microsoft.com/office/drawing/2014/main" id="{FB53E8EA-F4F9-2777-AA32-57BCF660C2A5}"/>
                </a:ext>
              </a:extLst>
            </p:cNvPr>
            <p:cNvGrpSpPr/>
            <p:nvPr/>
          </p:nvGrpSpPr>
          <p:grpSpPr>
            <a:xfrm>
              <a:off x="554450" y="5210236"/>
              <a:ext cx="1409837" cy="402440"/>
              <a:chOff x="554450" y="5210236"/>
              <a:chExt cx="1409837" cy="402440"/>
            </a:xfrm>
          </p:grpSpPr>
          <p:pic>
            <p:nvPicPr>
              <p:cNvPr id="12" name="Graphic 11" descr="Close with solid fill">
                <a:extLst>
                  <a:ext uri="{FF2B5EF4-FFF2-40B4-BE49-F238E27FC236}">
                    <a16:creationId xmlns:a16="http://schemas.microsoft.com/office/drawing/2014/main" id="{F60BD755-6186-C502-388A-1698FE5E8B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450" y="5219067"/>
                <a:ext cx="393609" cy="393609"/>
              </a:xfrm>
              <a:prstGeom prst="rect">
                <a:avLst/>
              </a:prstGeom>
            </p:spPr>
          </p:pic>
          <p:pic>
            <p:nvPicPr>
              <p:cNvPr id="20" name="Graphic 19" descr="Close with solid fill">
                <a:extLst>
                  <a:ext uri="{FF2B5EF4-FFF2-40B4-BE49-F238E27FC236}">
                    <a16:creationId xmlns:a16="http://schemas.microsoft.com/office/drawing/2014/main" id="{6FB6EC01-9D06-3128-12CA-765232F38A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678" y="5210236"/>
                <a:ext cx="393609" cy="393609"/>
              </a:xfrm>
              <a:prstGeom prst="rect">
                <a:avLst/>
              </a:prstGeom>
            </p:spPr>
          </p:pic>
        </p:grpSp>
        <p:grpSp>
          <p:nvGrpSpPr>
            <p:cNvPr id="23" name="Group 22">
              <a:extLst>
                <a:ext uri="{FF2B5EF4-FFF2-40B4-BE49-F238E27FC236}">
                  <a16:creationId xmlns:a16="http://schemas.microsoft.com/office/drawing/2014/main" id="{3B6BC223-A22E-BBB3-883B-ABAB6ED317CD}"/>
                </a:ext>
              </a:extLst>
            </p:cNvPr>
            <p:cNvGrpSpPr/>
            <p:nvPr/>
          </p:nvGrpSpPr>
          <p:grpSpPr>
            <a:xfrm>
              <a:off x="2525808" y="5202978"/>
              <a:ext cx="1409837" cy="402440"/>
              <a:chOff x="554450" y="5210236"/>
              <a:chExt cx="1409837" cy="402440"/>
            </a:xfrm>
          </p:grpSpPr>
          <p:pic>
            <p:nvPicPr>
              <p:cNvPr id="24" name="Graphic 23" descr="Close with solid fill">
                <a:extLst>
                  <a:ext uri="{FF2B5EF4-FFF2-40B4-BE49-F238E27FC236}">
                    <a16:creationId xmlns:a16="http://schemas.microsoft.com/office/drawing/2014/main" id="{DA7DFAF7-EE46-06CD-6966-40CD24F03B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450" y="5219067"/>
                <a:ext cx="393609" cy="393609"/>
              </a:xfrm>
              <a:prstGeom prst="rect">
                <a:avLst/>
              </a:prstGeom>
            </p:spPr>
          </p:pic>
          <p:pic>
            <p:nvPicPr>
              <p:cNvPr id="25" name="Graphic 24" descr="Close with solid fill">
                <a:extLst>
                  <a:ext uri="{FF2B5EF4-FFF2-40B4-BE49-F238E27FC236}">
                    <a16:creationId xmlns:a16="http://schemas.microsoft.com/office/drawing/2014/main" id="{88A7A863-545C-CB0D-9DFA-D89B86272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0678" y="5210236"/>
                <a:ext cx="393609" cy="393609"/>
              </a:xfrm>
              <a:prstGeom prst="rect">
                <a:avLst/>
              </a:prstGeom>
            </p:spPr>
          </p:pic>
        </p:grpSp>
        <p:pic>
          <p:nvPicPr>
            <p:cNvPr id="27" name="Graphic 26" descr="Close with solid fill">
              <a:extLst>
                <a:ext uri="{FF2B5EF4-FFF2-40B4-BE49-F238E27FC236}">
                  <a16:creationId xmlns:a16="http://schemas.microsoft.com/office/drawing/2014/main" id="{A66DD340-2141-3948-A8AA-4D0F38D3E2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7166" y="5227898"/>
              <a:ext cx="393609" cy="393609"/>
            </a:xfrm>
            <a:prstGeom prst="rect">
              <a:avLst/>
            </a:prstGeom>
          </p:spPr>
        </p:pic>
      </p:grpSp>
      <p:sp>
        <p:nvSpPr>
          <p:cNvPr id="3" name="Rectangle 2">
            <a:extLst>
              <a:ext uri="{FF2B5EF4-FFF2-40B4-BE49-F238E27FC236}">
                <a16:creationId xmlns:a16="http://schemas.microsoft.com/office/drawing/2014/main" id="{592CCC1C-BB7D-C2A6-A96A-A4F0426705F4}"/>
              </a:ext>
            </a:extLst>
          </p:cNvPr>
          <p:cNvSpPr/>
          <p:nvPr/>
        </p:nvSpPr>
        <p:spPr>
          <a:xfrm>
            <a:off x="7802607" y="4738398"/>
            <a:ext cx="1376160" cy="1003663"/>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ORDER BY</a:t>
            </a:r>
          </a:p>
        </p:txBody>
      </p:sp>
      <p:cxnSp>
        <p:nvCxnSpPr>
          <p:cNvPr id="4" name="Straight Arrow Connector 3">
            <a:extLst>
              <a:ext uri="{FF2B5EF4-FFF2-40B4-BE49-F238E27FC236}">
                <a16:creationId xmlns:a16="http://schemas.microsoft.com/office/drawing/2014/main" id="{2F4FB375-A0DA-694A-1AAF-FB200252B7BB}"/>
              </a:ext>
            </a:extLst>
          </p:cNvPr>
          <p:cNvCxnSpPr/>
          <p:nvPr/>
        </p:nvCxnSpPr>
        <p:spPr>
          <a:xfrm>
            <a:off x="5610826" y="5210016"/>
            <a:ext cx="2868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C4666114-362E-8EBF-25BC-DB27ECD67A52}"/>
              </a:ext>
            </a:extLst>
          </p:cNvPr>
          <p:cNvSpPr/>
          <p:nvPr/>
        </p:nvSpPr>
        <p:spPr>
          <a:xfrm>
            <a:off x="6771620" y="5361089"/>
            <a:ext cx="546528" cy="29684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1" dirty="0"/>
              <a:t>LM</a:t>
            </a:r>
          </a:p>
        </p:txBody>
      </p:sp>
      <p:sp>
        <p:nvSpPr>
          <p:cNvPr id="29" name="Rectangle 28">
            <a:extLst>
              <a:ext uri="{FF2B5EF4-FFF2-40B4-BE49-F238E27FC236}">
                <a16:creationId xmlns:a16="http://schemas.microsoft.com/office/drawing/2014/main" id="{1AB700AB-F8B2-520E-0405-65DD908E17E1}"/>
              </a:ext>
            </a:extLst>
          </p:cNvPr>
          <p:cNvSpPr/>
          <p:nvPr/>
        </p:nvSpPr>
        <p:spPr>
          <a:xfrm>
            <a:off x="10427335" y="5433397"/>
            <a:ext cx="546528" cy="29684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1" dirty="0"/>
              <a:t>LM</a:t>
            </a:r>
          </a:p>
        </p:txBody>
      </p:sp>
      <p:sp>
        <p:nvSpPr>
          <p:cNvPr id="37" name="TextBox 36">
            <a:extLst>
              <a:ext uri="{FF2B5EF4-FFF2-40B4-BE49-F238E27FC236}">
                <a16:creationId xmlns:a16="http://schemas.microsoft.com/office/drawing/2014/main" id="{0F26E21C-3423-D4EA-8CFC-952D2CD65FFA}"/>
              </a:ext>
            </a:extLst>
          </p:cNvPr>
          <p:cNvSpPr txBox="1"/>
          <p:nvPr/>
        </p:nvSpPr>
        <p:spPr>
          <a:xfrm>
            <a:off x="1071729" y="6447524"/>
            <a:ext cx="3525891" cy="307777"/>
          </a:xfrm>
          <a:prstGeom prst="rect">
            <a:avLst/>
          </a:prstGeom>
          <a:noFill/>
        </p:spPr>
        <p:txBody>
          <a:bodyPr wrap="square" rtlCol="0">
            <a:spAutoFit/>
          </a:bodyPr>
          <a:lstStyle/>
          <a:p>
            <a:pPr algn="ctr"/>
            <a:r>
              <a:rPr lang="en-US" sz="1400" dirty="0"/>
              <a:t>Bulk semantic processing</a:t>
            </a:r>
          </a:p>
        </p:txBody>
      </p:sp>
      <p:sp>
        <p:nvSpPr>
          <p:cNvPr id="8" name="TextBox 7">
            <a:extLst>
              <a:ext uri="{FF2B5EF4-FFF2-40B4-BE49-F238E27FC236}">
                <a16:creationId xmlns:a16="http://schemas.microsoft.com/office/drawing/2014/main" id="{974BE537-447C-608D-8F30-6E4A93C9BEB7}"/>
              </a:ext>
            </a:extLst>
          </p:cNvPr>
          <p:cNvSpPr txBox="1"/>
          <p:nvPr/>
        </p:nvSpPr>
        <p:spPr>
          <a:xfrm>
            <a:off x="2398175" y="1868867"/>
            <a:ext cx="802916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webkit-standard"/>
              </a:rPr>
              <a:t>Summarize donor information of the highest contributors from swing states</a:t>
            </a:r>
            <a:endParaRPr lang="en-US" sz="2400" dirty="0"/>
          </a:p>
        </p:txBody>
      </p:sp>
      <p:pic>
        <p:nvPicPr>
          <p:cNvPr id="9" name="Graphic 8" descr="User with solid fill">
            <a:extLst>
              <a:ext uri="{FF2B5EF4-FFF2-40B4-BE49-F238E27FC236}">
                <a16:creationId xmlns:a16="http://schemas.microsoft.com/office/drawing/2014/main" id="{60A7AF7E-0D79-C52C-C486-6BB86EA46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8973" y="1525157"/>
            <a:ext cx="1219200" cy="1219200"/>
          </a:xfrm>
          <a:prstGeom prst="rect">
            <a:avLst/>
          </a:prstGeom>
        </p:spPr>
      </p:pic>
      <p:sp>
        <p:nvSpPr>
          <p:cNvPr id="34" name="Google Shape;460;p19">
            <a:extLst>
              <a:ext uri="{FF2B5EF4-FFF2-40B4-BE49-F238E27FC236}">
                <a16:creationId xmlns:a16="http://schemas.microsoft.com/office/drawing/2014/main" id="{1916A583-A2BB-BBA5-F20E-AA5D975718DB}"/>
              </a:ext>
            </a:extLst>
          </p:cNvPr>
          <p:cNvSpPr/>
          <p:nvPr/>
        </p:nvSpPr>
        <p:spPr>
          <a:xfrm>
            <a:off x="438619" y="299295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a:r>
              <a:rPr lang="en-US" sz="2400" b="1" dirty="0">
                <a:solidFill>
                  <a:schemeClr val="dk1"/>
                </a:solidFill>
                <a:latin typeface="Century Gothic"/>
                <a:ea typeface="Century Gothic"/>
                <a:cs typeface="Century Gothic"/>
                <a:sym typeface="Century Gothic"/>
              </a:rPr>
              <a:t>Query Synthesis</a:t>
            </a:r>
            <a:endParaRPr sz="1867" b="1" dirty="0">
              <a:solidFill>
                <a:schemeClr val="dk1"/>
              </a:solidFill>
              <a:latin typeface="Century Gothic"/>
              <a:ea typeface="Century Gothic"/>
              <a:cs typeface="Century Gothic"/>
              <a:sym typeface="Century Gothic"/>
            </a:endParaRPr>
          </a:p>
        </p:txBody>
      </p:sp>
      <p:sp>
        <p:nvSpPr>
          <p:cNvPr id="35" name="Google Shape;461;p19">
            <a:extLst>
              <a:ext uri="{FF2B5EF4-FFF2-40B4-BE49-F238E27FC236}">
                <a16:creationId xmlns:a16="http://schemas.microsoft.com/office/drawing/2014/main" id="{FE45D525-D423-1138-F444-51B6A732C61A}"/>
              </a:ext>
            </a:extLst>
          </p:cNvPr>
          <p:cNvSpPr/>
          <p:nvPr/>
        </p:nvSpPr>
        <p:spPr>
          <a:xfrm>
            <a:off x="4262655" y="2992955"/>
            <a:ext cx="3302503" cy="763600"/>
          </a:xfrm>
          <a:prstGeom prst="rect">
            <a:avLst/>
          </a:prstGeom>
          <a:solidFill>
            <a:srgbClr val="E1EFD8"/>
          </a:solidFill>
          <a:ln>
            <a:noFill/>
          </a:ln>
        </p:spPr>
        <p:txBody>
          <a:bodyPr spcFirstLastPara="1" wrap="square" lIns="121900" tIns="60933" rIns="121900" bIns="60933" anchor="ctr" anchorCtr="0">
            <a:noAutofit/>
          </a:bodyPr>
          <a:lstStyle/>
          <a:p>
            <a:pPr algn="ctr"/>
            <a:r>
              <a:rPr lang="en-US" sz="2400" b="1">
                <a:solidFill>
                  <a:schemeClr val="dk1"/>
                </a:solidFill>
                <a:latin typeface="Century Gothic"/>
                <a:ea typeface="Century Gothic"/>
                <a:cs typeface="Century Gothic"/>
                <a:sym typeface="Century Gothic"/>
              </a:rPr>
              <a:t>Query Execution</a:t>
            </a:r>
            <a:endParaRPr sz="1867" b="1">
              <a:solidFill>
                <a:schemeClr val="dk1"/>
              </a:solidFill>
              <a:latin typeface="Century Gothic"/>
              <a:ea typeface="Century Gothic"/>
              <a:cs typeface="Century Gothic"/>
              <a:sym typeface="Century Gothic"/>
            </a:endParaRPr>
          </a:p>
        </p:txBody>
      </p:sp>
      <p:sp>
        <p:nvSpPr>
          <p:cNvPr id="44" name="Google Shape;462;p19">
            <a:extLst>
              <a:ext uri="{FF2B5EF4-FFF2-40B4-BE49-F238E27FC236}">
                <a16:creationId xmlns:a16="http://schemas.microsoft.com/office/drawing/2014/main" id="{D2A943BE-6A6E-20E8-A4FE-7249419901C2}"/>
              </a:ext>
            </a:extLst>
          </p:cNvPr>
          <p:cNvSpPr/>
          <p:nvPr/>
        </p:nvSpPr>
        <p:spPr>
          <a:xfrm>
            <a:off x="8086691" y="2992955"/>
            <a:ext cx="3754540" cy="763600"/>
          </a:xfrm>
          <a:prstGeom prst="rect">
            <a:avLst/>
          </a:prstGeom>
          <a:solidFill>
            <a:srgbClr val="E1EFD8"/>
          </a:solidFill>
          <a:ln>
            <a:noFill/>
          </a:ln>
        </p:spPr>
        <p:txBody>
          <a:bodyPr spcFirstLastPara="1" wrap="square" lIns="121900" tIns="60933" rIns="121900" bIns="60933" anchor="ctr" anchorCtr="0">
            <a:noAutofit/>
          </a:bodyPr>
          <a:lstStyle/>
          <a:p>
            <a:pPr algn="ctr"/>
            <a:r>
              <a:rPr lang="en-US" sz="2400" b="1">
                <a:solidFill>
                  <a:schemeClr val="dk1"/>
                </a:solidFill>
                <a:latin typeface="Century Gothic"/>
                <a:ea typeface="Century Gothic"/>
                <a:cs typeface="Century Gothic"/>
                <a:sym typeface="Century Gothic"/>
              </a:rPr>
              <a:t>Answer Generation</a:t>
            </a:r>
            <a:endParaRPr sz="1867" b="1">
              <a:solidFill>
                <a:schemeClr val="dk1"/>
              </a:solidFill>
              <a:latin typeface="Century Gothic"/>
              <a:ea typeface="Century Gothic"/>
              <a:cs typeface="Century Gothic"/>
              <a:sym typeface="Century Gothic"/>
            </a:endParaRPr>
          </a:p>
        </p:txBody>
      </p:sp>
      <p:sp>
        <p:nvSpPr>
          <p:cNvPr id="45" name="Google Shape;463;p19">
            <a:extLst>
              <a:ext uri="{FF2B5EF4-FFF2-40B4-BE49-F238E27FC236}">
                <a16:creationId xmlns:a16="http://schemas.microsoft.com/office/drawing/2014/main" id="{61F28166-D943-2869-8C5C-CE1926216406}"/>
              </a:ext>
            </a:extLst>
          </p:cNvPr>
          <p:cNvSpPr/>
          <p:nvPr/>
        </p:nvSpPr>
        <p:spPr>
          <a:xfrm>
            <a:off x="130676" y="3066820"/>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a:r>
              <a:rPr lang="en-US" sz="1867">
                <a:solidFill>
                  <a:schemeClr val="lt1"/>
                </a:solidFill>
                <a:latin typeface="Arial"/>
                <a:ea typeface="Arial"/>
                <a:cs typeface="Arial"/>
                <a:sym typeface="Arial"/>
              </a:rPr>
              <a:t>1</a:t>
            </a:r>
            <a:endParaRPr sz="2400"/>
          </a:p>
        </p:txBody>
      </p:sp>
      <p:sp>
        <p:nvSpPr>
          <p:cNvPr id="46" name="Google Shape;464;p19">
            <a:extLst>
              <a:ext uri="{FF2B5EF4-FFF2-40B4-BE49-F238E27FC236}">
                <a16:creationId xmlns:a16="http://schemas.microsoft.com/office/drawing/2014/main" id="{5A49E908-7EBF-105D-9BCF-E4F12B3C69A7}"/>
              </a:ext>
            </a:extLst>
          </p:cNvPr>
          <p:cNvSpPr/>
          <p:nvPr/>
        </p:nvSpPr>
        <p:spPr>
          <a:xfrm>
            <a:off x="3954561" y="3066764"/>
            <a:ext cx="616000" cy="616000"/>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a:r>
              <a:rPr lang="en-US" sz="1867">
                <a:solidFill>
                  <a:schemeClr val="lt1"/>
                </a:solidFill>
                <a:latin typeface="Arial"/>
                <a:ea typeface="Arial"/>
                <a:cs typeface="Arial"/>
                <a:sym typeface="Arial"/>
              </a:rPr>
              <a:t>2</a:t>
            </a:r>
            <a:endParaRPr sz="2400"/>
          </a:p>
        </p:txBody>
      </p:sp>
      <p:sp>
        <p:nvSpPr>
          <p:cNvPr id="47" name="Google Shape;465;p19">
            <a:extLst>
              <a:ext uri="{FF2B5EF4-FFF2-40B4-BE49-F238E27FC236}">
                <a16:creationId xmlns:a16="http://schemas.microsoft.com/office/drawing/2014/main" id="{38FB2358-215C-AF21-D7BF-B2FE2821E8DD}"/>
              </a:ext>
            </a:extLst>
          </p:cNvPr>
          <p:cNvSpPr/>
          <p:nvPr/>
        </p:nvSpPr>
        <p:spPr>
          <a:xfrm>
            <a:off x="7873100" y="3066812"/>
            <a:ext cx="615885" cy="615885"/>
          </a:xfrm>
          <a:prstGeom prst="ellipse">
            <a:avLst/>
          </a:prstGeom>
          <a:solidFill>
            <a:schemeClr val="accent1"/>
          </a:solidFill>
          <a:ln w="25400" cap="flat" cmpd="sng">
            <a:solidFill>
              <a:srgbClr val="264159"/>
            </a:solidFill>
            <a:prstDash val="solid"/>
            <a:round/>
            <a:headEnd type="none" w="sm" len="sm"/>
            <a:tailEnd type="none" w="sm" len="sm"/>
          </a:ln>
        </p:spPr>
        <p:txBody>
          <a:bodyPr spcFirstLastPara="1" wrap="square" lIns="121900" tIns="60933" rIns="121900" bIns="60933" anchor="ctr" anchorCtr="0">
            <a:noAutofit/>
          </a:bodyPr>
          <a:lstStyle/>
          <a:p>
            <a:pPr algn="ctr"/>
            <a:r>
              <a:rPr lang="en-US" sz="1867">
                <a:solidFill>
                  <a:schemeClr val="lt1"/>
                </a:solidFill>
                <a:latin typeface="Arial"/>
                <a:ea typeface="Arial"/>
                <a:cs typeface="Arial"/>
                <a:sym typeface="Arial"/>
              </a:rPr>
              <a:t>3</a:t>
            </a:r>
            <a:endParaRPr sz="2400"/>
          </a:p>
        </p:txBody>
      </p:sp>
      <p:sp>
        <p:nvSpPr>
          <p:cNvPr id="49" name="Rectangle 48">
            <a:extLst>
              <a:ext uri="{FF2B5EF4-FFF2-40B4-BE49-F238E27FC236}">
                <a16:creationId xmlns:a16="http://schemas.microsoft.com/office/drawing/2014/main" id="{37B94220-CAC9-8196-74FB-0974EDA52BFE}"/>
              </a:ext>
            </a:extLst>
          </p:cNvPr>
          <p:cNvSpPr/>
          <p:nvPr/>
        </p:nvSpPr>
        <p:spPr>
          <a:xfrm>
            <a:off x="6477" y="2815837"/>
            <a:ext cx="3794037" cy="1325563"/>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ectangle 49">
            <a:extLst>
              <a:ext uri="{FF2B5EF4-FFF2-40B4-BE49-F238E27FC236}">
                <a16:creationId xmlns:a16="http://schemas.microsoft.com/office/drawing/2014/main" id="{3CC73826-900C-0EF1-EB6A-A6B7CD684388}"/>
              </a:ext>
            </a:extLst>
          </p:cNvPr>
          <p:cNvSpPr/>
          <p:nvPr/>
        </p:nvSpPr>
        <p:spPr>
          <a:xfrm>
            <a:off x="7803495" y="2823813"/>
            <a:ext cx="4174193" cy="1423663"/>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52" name="Google Shape;505;p22">
            <a:extLst>
              <a:ext uri="{FF2B5EF4-FFF2-40B4-BE49-F238E27FC236}">
                <a16:creationId xmlns:a16="http://schemas.microsoft.com/office/drawing/2014/main" id="{17E173C7-A2CE-C042-3C74-5397C2828AB7}"/>
              </a:ext>
            </a:extLst>
          </p:cNvPr>
          <p:cNvGraphicFramePr/>
          <p:nvPr/>
        </p:nvGraphicFramePr>
        <p:xfrm>
          <a:off x="303744" y="4761277"/>
          <a:ext cx="4926531" cy="1442801"/>
        </p:xfrm>
        <a:graphic>
          <a:graphicData uri="http://schemas.openxmlformats.org/drawingml/2006/table">
            <a:tbl>
              <a:tblPr firstRow="1" bandRow="1">
                <a:tableStyleId>{073A0DAA-6AF3-43AB-8588-CEC1D06C72B9}</a:tableStyleId>
              </a:tblPr>
              <a:tblGrid>
                <a:gridCol w="1128689">
                  <a:extLst>
                    <a:ext uri="{9D8B030D-6E8A-4147-A177-3AD203B41FA5}">
                      <a16:colId xmlns:a16="http://schemas.microsoft.com/office/drawing/2014/main" val="20000"/>
                    </a:ext>
                  </a:extLst>
                </a:gridCol>
                <a:gridCol w="1146412">
                  <a:extLst>
                    <a:ext uri="{9D8B030D-6E8A-4147-A177-3AD203B41FA5}">
                      <a16:colId xmlns:a16="http://schemas.microsoft.com/office/drawing/2014/main" val="20001"/>
                    </a:ext>
                  </a:extLst>
                </a:gridCol>
                <a:gridCol w="982639">
                  <a:extLst>
                    <a:ext uri="{9D8B030D-6E8A-4147-A177-3AD203B41FA5}">
                      <a16:colId xmlns:a16="http://schemas.microsoft.com/office/drawing/2014/main" val="20002"/>
                    </a:ext>
                  </a:extLst>
                </a:gridCol>
                <a:gridCol w="1668791">
                  <a:extLst>
                    <a:ext uri="{9D8B030D-6E8A-4147-A177-3AD203B41FA5}">
                      <a16:colId xmlns:a16="http://schemas.microsoft.com/office/drawing/2014/main" val="20003"/>
                    </a:ext>
                  </a:extLst>
                </a:gridCol>
              </a:tblGrid>
              <a:tr h="528347">
                <a:tc>
                  <a:txBody>
                    <a:bodyPr/>
                    <a:lstStyle/>
                    <a:p>
                      <a:pPr marL="0" marR="0" lvl="0" indent="0" algn="l" rtl="0">
                        <a:lnSpc>
                          <a:spcPct val="100000"/>
                        </a:lnSpc>
                        <a:spcBef>
                          <a:spcPts val="0"/>
                        </a:spcBef>
                        <a:spcAft>
                          <a:spcPts val="0"/>
                        </a:spcAft>
                        <a:buClr>
                          <a:srgbClr val="000000"/>
                        </a:buClr>
                        <a:buSzPts val="1000"/>
                        <a:buFont typeface="Arial"/>
                        <a:buNone/>
                      </a:pPr>
                      <a:r>
                        <a:rPr lang="en-US" sz="900" dirty="0">
                          <a:solidFill>
                            <a:schemeClr val="bg1"/>
                          </a:solidFill>
                          <a:latin typeface="Century Gothic" panose="020B0502020202020204" pitchFamily="34" charset="0"/>
                        </a:rPr>
                        <a:t>Name</a:t>
                      </a:r>
                      <a:endParaRPr sz="9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900" dirty="0">
                          <a:solidFill>
                            <a:schemeClr val="bg1"/>
                          </a:solidFill>
                          <a:latin typeface="Century Gothic" panose="020B0502020202020204" pitchFamily="34" charset="0"/>
                        </a:rPr>
                        <a:t>Transaction Amount</a:t>
                      </a:r>
                      <a:endParaRPr sz="12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dirty="0">
                          <a:solidFill>
                            <a:schemeClr val="bg1"/>
                          </a:solidFill>
                          <a:latin typeface="Century Gothic" panose="020B0502020202020204" pitchFamily="34" charset="0"/>
                        </a:rPr>
                        <a:t>State</a:t>
                      </a:r>
                      <a:endParaRPr sz="12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900" dirty="0">
                          <a:solidFill>
                            <a:schemeClr val="bg1"/>
                          </a:solidFill>
                          <a:latin typeface="Century Gothic" panose="020B0502020202020204" pitchFamily="34" charset="0"/>
                        </a:rPr>
                        <a:t>Occupation</a:t>
                      </a:r>
                      <a:endParaRPr sz="1200" u="none" strike="noStrike" cap="none" dirty="0">
                        <a:solidFill>
                          <a:schemeClr val="bg1"/>
                        </a:solidFill>
                        <a:latin typeface="Century Gothic" panose="020B0502020202020204" pitchFamily="34" charset="0"/>
                      </a:endParaRPr>
                    </a:p>
                  </a:txBody>
                  <a:tcPr marL="243867" marR="243867" marT="121933" marB="121933"/>
                </a:tc>
                <a:extLst>
                  <a:ext uri="{0D108BD9-81ED-4DB2-BD59-A6C34878D82A}">
                    <a16:rowId xmlns:a16="http://schemas.microsoft.com/office/drawing/2014/main" val="10000"/>
                  </a:ext>
                </a:extLst>
              </a:tr>
              <a:tr h="528347">
                <a:tc>
                  <a:txBody>
                    <a:bodyPr/>
                    <a:lstStyle/>
                    <a:p>
                      <a:pPr marL="0" marR="0" lvl="0" indent="0" algn="l" rtl="0">
                        <a:lnSpc>
                          <a:spcPct val="100000"/>
                        </a:lnSpc>
                        <a:spcBef>
                          <a:spcPts val="0"/>
                        </a:spcBef>
                        <a:spcAft>
                          <a:spcPts val="0"/>
                        </a:spcAft>
                        <a:buClr>
                          <a:srgbClr val="000000"/>
                        </a:buClr>
                        <a:buSzPts val="1000"/>
                        <a:buFont typeface="Arial"/>
                        <a:buNone/>
                      </a:pPr>
                      <a:r>
                        <a:rPr lang="en-US" sz="900" dirty="0">
                          <a:latin typeface="Century Gothic" panose="020B0502020202020204" pitchFamily="34" charset="0"/>
                        </a:rPr>
                        <a:t>Smith, Gerald</a:t>
                      </a:r>
                      <a:endParaRPr sz="12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900" dirty="0">
                          <a:latin typeface="Century Gothic" panose="020B0502020202020204" pitchFamily="34" charset="0"/>
                        </a:rPr>
                        <a:t>9232024</a:t>
                      </a:r>
                      <a:endParaRPr sz="12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900" dirty="0">
                          <a:latin typeface="Century Gothic" panose="020B0502020202020204" pitchFamily="34" charset="0"/>
                        </a:rPr>
                        <a:t>PA</a:t>
                      </a:r>
                      <a:endParaRPr sz="12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200" dirty="0">
                          <a:latin typeface="Century Gothic" panose="020B0502020202020204" pitchFamily="34" charset="0"/>
                        </a:rPr>
                        <a:t>Self-employed</a:t>
                      </a:r>
                      <a:endParaRPr sz="1200" u="none" strike="noStrike" cap="none" dirty="0">
                        <a:latin typeface="Century Gothic" panose="020B0502020202020204" pitchFamily="34" charset="0"/>
                      </a:endParaRPr>
                    </a:p>
                  </a:txBody>
                  <a:tcPr marL="243867" marR="243867" marT="121933" marB="121933"/>
                </a:tc>
                <a:extLst>
                  <a:ext uri="{0D108BD9-81ED-4DB2-BD59-A6C34878D82A}">
                    <a16:rowId xmlns:a16="http://schemas.microsoft.com/office/drawing/2014/main" val="10001"/>
                  </a:ext>
                </a:extLst>
              </a:tr>
              <a:tr h="386107">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dirty="0">
                          <a:latin typeface="Century Gothic" panose="020B0502020202020204" pitchFamily="34" charset="0"/>
                        </a:rPr>
                        <a:t>…</a:t>
                      </a:r>
                      <a:endParaRPr sz="12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900" dirty="0">
                          <a:latin typeface="Century Gothic" panose="020B0502020202020204" pitchFamily="34" charset="0"/>
                        </a:rPr>
                        <a:t>…</a:t>
                      </a:r>
                      <a:endParaRPr sz="12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900" dirty="0">
                          <a:latin typeface="Century Gothic" panose="020B0502020202020204" pitchFamily="34" charset="0"/>
                        </a:rPr>
                        <a:t>…</a:t>
                      </a:r>
                      <a:endParaRPr sz="900" u="none" strike="noStrike" cap="none" dirty="0">
                        <a:solidFill>
                          <a:schemeClr val="dk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900" dirty="0">
                          <a:latin typeface="Century Gothic" panose="020B0502020202020204" pitchFamily="34" charset="0"/>
                        </a:rPr>
                        <a:t>…</a:t>
                      </a:r>
                      <a:endParaRPr sz="1200" u="none" strike="noStrike" cap="none" dirty="0">
                        <a:latin typeface="Century Gothic" panose="020B0502020202020204" pitchFamily="34" charset="0"/>
                      </a:endParaRPr>
                    </a:p>
                  </a:txBody>
                  <a:tcPr marL="243867" marR="243867" marT="121933" marB="121933"/>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2A300873-52AC-D574-7CE2-104D3485FD4F}"/>
              </a:ext>
            </a:extLst>
          </p:cNvPr>
          <p:cNvSpPr txBox="1"/>
          <p:nvPr/>
        </p:nvSpPr>
        <p:spPr>
          <a:xfrm>
            <a:off x="5728536" y="5786735"/>
            <a:ext cx="1889843" cy="584775"/>
          </a:xfrm>
          <a:prstGeom prst="rect">
            <a:avLst/>
          </a:prstGeom>
          <a:noFill/>
        </p:spPr>
        <p:txBody>
          <a:bodyPr wrap="square" rtlCol="0">
            <a:spAutoFit/>
          </a:bodyPr>
          <a:lstStyle/>
          <a:p>
            <a:pPr algn="ctr"/>
            <a:r>
              <a:rPr lang="en-US" sz="1600" dirty="0"/>
              <a:t>Select contributors from swing states</a:t>
            </a:r>
          </a:p>
        </p:txBody>
      </p:sp>
      <p:sp>
        <p:nvSpPr>
          <p:cNvPr id="21" name="TextBox 20">
            <a:extLst>
              <a:ext uri="{FF2B5EF4-FFF2-40B4-BE49-F238E27FC236}">
                <a16:creationId xmlns:a16="http://schemas.microsoft.com/office/drawing/2014/main" id="{FB74F371-3308-5ECF-D33F-0B71FF7E515D}"/>
              </a:ext>
            </a:extLst>
          </p:cNvPr>
          <p:cNvSpPr txBox="1"/>
          <p:nvPr/>
        </p:nvSpPr>
        <p:spPr>
          <a:xfrm>
            <a:off x="9463957" y="5857025"/>
            <a:ext cx="1889843" cy="584775"/>
          </a:xfrm>
          <a:prstGeom prst="rect">
            <a:avLst/>
          </a:prstGeom>
          <a:noFill/>
        </p:spPr>
        <p:txBody>
          <a:bodyPr wrap="square" rtlCol="0">
            <a:spAutoFit/>
          </a:bodyPr>
          <a:lstStyle/>
          <a:p>
            <a:pPr algn="ctr"/>
            <a:r>
              <a:rPr lang="en-US" sz="1600" dirty="0"/>
              <a:t>Summarize donor info</a:t>
            </a:r>
          </a:p>
        </p:txBody>
      </p:sp>
      <p:sp>
        <p:nvSpPr>
          <p:cNvPr id="26" name="TextBox 25">
            <a:extLst>
              <a:ext uri="{FF2B5EF4-FFF2-40B4-BE49-F238E27FC236}">
                <a16:creationId xmlns:a16="http://schemas.microsoft.com/office/drawing/2014/main" id="{CBFE8A29-24E0-1DDD-D1EF-EB29B13F8E8F}"/>
              </a:ext>
            </a:extLst>
          </p:cNvPr>
          <p:cNvSpPr txBox="1"/>
          <p:nvPr/>
        </p:nvSpPr>
        <p:spPr>
          <a:xfrm>
            <a:off x="7589717" y="5879929"/>
            <a:ext cx="1889843" cy="584775"/>
          </a:xfrm>
          <a:prstGeom prst="rect">
            <a:avLst/>
          </a:prstGeom>
          <a:noFill/>
        </p:spPr>
        <p:txBody>
          <a:bodyPr wrap="square" rtlCol="0">
            <a:spAutoFit/>
          </a:bodyPr>
          <a:lstStyle/>
          <a:p>
            <a:pPr algn="ctr"/>
            <a:r>
              <a:rPr lang="en-US" sz="1600" dirty="0"/>
              <a:t>Find highest contributors</a:t>
            </a:r>
          </a:p>
        </p:txBody>
      </p:sp>
    </p:spTree>
    <p:extLst>
      <p:ext uri="{BB962C8B-B14F-4D97-AF65-F5344CB8AC3E}">
        <p14:creationId xmlns:p14="http://schemas.microsoft.com/office/powerpoint/2010/main" val="174972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pSp>
        <p:nvGrpSpPr>
          <p:cNvPr id="358" name="Google Shape;358;p30"/>
          <p:cNvGrpSpPr/>
          <p:nvPr/>
        </p:nvGrpSpPr>
        <p:grpSpPr>
          <a:xfrm>
            <a:off x="2611696" y="3403515"/>
            <a:ext cx="2038715" cy="2556748"/>
            <a:chOff x="4225234" y="1358007"/>
            <a:chExt cx="2497200" cy="3458804"/>
          </a:xfrm>
        </p:grpSpPr>
        <p:sp>
          <p:nvSpPr>
            <p:cNvPr id="359" name="Google Shape;359;p30"/>
            <p:cNvSpPr/>
            <p:nvPr/>
          </p:nvSpPr>
          <p:spPr>
            <a:xfrm>
              <a:off x="4225234" y="1358007"/>
              <a:ext cx="2497200" cy="1733100"/>
            </a:xfrm>
            <a:prstGeom prst="rect">
              <a:avLst/>
            </a:prstGeom>
            <a:solidFill>
              <a:schemeClr val="accent1"/>
            </a:solidFill>
            <a:ln w="25400"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 sz="1600">
                  <a:solidFill>
                    <a:schemeClr val="lt1"/>
                  </a:solidFill>
                  <a:latin typeface="Arial"/>
                  <a:ea typeface="Arial"/>
                  <a:cs typeface="Arial"/>
                  <a:sym typeface="Arial"/>
                </a:rPr>
                <a:t>Exact Computation</a:t>
              </a:r>
              <a:endParaRPr sz="1600">
                <a:solidFill>
                  <a:srgbClr val="000000"/>
                </a:solidFill>
                <a:latin typeface="Arial"/>
                <a:ea typeface="Arial"/>
                <a:cs typeface="Arial"/>
                <a:sym typeface="Arial"/>
              </a:endParaRPr>
            </a:p>
          </p:txBody>
        </p:sp>
        <p:sp>
          <p:nvSpPr>
            <p:cNvPr id="360" name="Google Shape;360;p30"/>
            <p:cNvSpPr/>
            <p:nvPr/>
          </p:nvSpPr>
          <p:spPr>
            <a:xfrm>
              <a:off x="4225234" y="3083711"/>
              <a:ext cx="2497200" cy="1733100"/>
            </a:xfrm>
            <a:prstGeom prst="rect">
              <a:avLst/>
            </a:prstGeom>
            <a:solidFill>
              <a:schemeClr val="accent1"/>
            </a:solidFill>
            <a:ln w="25400"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 sz="1600">
                  <a:solidFill>
                    <a:schemeClr val="lt1"/>
                  </a:solidFill>
                  <a:latin typeface="Arial"/>
                  <a:ea typeface="Arial"/>
                  <a:cs typeface="Arial"/>
                  <a:sym typeface="Arial"/>
                </a:rPr>
                <a:t>(Non-parametric) </a:t>
              </a:r>
              <a:endParaRPr sz="2400"/>
            </a:p>
            <a:p>
              <a:pPr algn="ctr">
                <a:buClr>
                  <a:srgbClr val="000000"/>
                </a:buClr>
                <a:buSzPts val="1200"/>
              </a:pPr>
              <a:r>
                <a:rPr lang="en" sz="1600">
                  <a:solidFill>
                    <a:schemeClr val="lt1"/>
                  </a:solidFill>
                  <a:latin typeface="Arial"/>
                  <a:ea typeface="Arial"/>
                  <a:cs typeface="Arial"/>
                  <a:sym typeface="Arial"/>
                </a:rPr>
                <a:t>Explicit Knowledge</a:t>
              </a:r>
              <a:endParaRPr sz="1600">
                <a:solidFill>
                  <a:srgbClr val="000000"/>
                </a:solidFill>
                <a:latin typeface="Arial"/>
                <a:ea typeface="Arial"/>
                <a:cs typeface="Arial"/>
                <a:sym typeface="Arial"/>
              </a:endParaRPr>
            </a:p>
          </p:txBody>
        </p:sp>
      </p:grpSp>
      <p:pic>
        <p:nvPicPr>
          <p:cNvPr id="361" name="Google Shape;361;p30" descr="Database with solid fill"/>
          <p:cNvPicPr preferRelativeResize="0"/>
          <p:nvPr/>
        </p:nvPicPr>
        <p:blipFill rotWithShape="1">
          <a:blip r:embed="rId3">
            <a:alphaModFix/>
          </a:blip>
          <a:srcRect/>
          <a:stretch/>
        </p:blipFill>
        <p:spPr>
          <a:xfrm>
            <a:off x="3220208" y="2797141"/>
            <a:ext cx="827937" cy="815113"/>
          </a:xfrm>
          <a:prstGeom prst="rect">
            <a:avLst/>
          </a:prstGeom>
          <a:noFill/>
          <a:ln>
            <a:noFill/>
          </a:ln>
        </p:spPr>
      </p:pic>
      <p:pic>
        <p:nvPicPr>
          <p:cNvPr id="362" name="Google Shape;362;p30" descr="Mathematics with solid fill"/>
          <p:cNvPicPr preferRelativeResize="0"/>
          <p:nvPr/>
        </p:nvPicPr>
        <p:blipFill rotWithShape="1">
          <a:blip r:embed="rId4">
            <a:alphaModFix/>
          </a:blip>
          <a:srcRect/>
          <a:stretch/>
        </p:blipFill>
        <p:spPr>
          <a:xfrm>
            <a:off x="3406862" y="4176772"/>
            <a:ext cx="448895" cy="468285"/>
          </a:xfrm>
          <a:prstGeom prst="rect">
            <a:avLst/>
          </a:prstGeom>
          <a:noFill/>
          <a:ln>
            <a:noFill/>
          </a:ln>
        </p:spPr>
      </p:pic>
      <p:sp>
        <p:nvSpPr>
          <p:cNvPr id="363" name="Google Shape;363;p30"/>
          <p:cNvSpPr txBox="1">
            <a:spLocks noGrp="1"/>
          </p:cNvSpPr>
          <p:nvPr>
            <p:ph type="title"/>
          </p:nvPr>
        </p:nvSpPr>
        <p:spPr>
          <a:xfrm>
            <a:off x="415600" y="273100"/>
            <a:ext cx="11360800" cy="763600"/>
          </a:xfrm>
          <a:prstGeom prst="rect">
            <a:avLst/>
          </a:prstGeom>
          <a:noFill/>
          <a:ln>
            <a:noFill/>
          </a:ln>
        </p:spPr>
        <p:txBody>
          <a:bodyPr spcFirstLastPara="1" wrap="square" lIns="91433" tIns="91433" rIns="91433" bIns="91433" anchor="t" anchorCtr="0">
            <a:normAutofit/>
          </a:bodyPr>
          <a:lstStyle/>
          <a:p>
            <a:pPr>
              <a:buSzPct val="83332"/>
            </a:pPr>
            <a:r>
              <a:rPr lang="en"/>
              <a:t>Evaluating TAG systems with TAG-Bench</a:t>
            </a:r>
            <a:endParaRPr/>
          </a:p>
          <a:p>
            <a:pPr>
              <a:buSzPct val="83332"/>
            </a:pPr>
            <a:endParaRPr/>
          </a:p>
        </p:txBody>
      </p:sp>
      <p:pic>
        <p:nvPicPr>
          <p:cNvPr id="364" name="Google Shape;364;p30" descr="Table with solid fill"/>
          <p:cNvPicPr preferRelativeResize="0"/>
          <p:nvPr/>
        </p:nvPicPr>
        <p:blipFill rotWithShape="1">
          <a:blip r:embed="rId5">
            <a:alphaModFix/>
          </a:blip>
          <a:srcRect/>
          <a:stretch/>
        </p:blipFill>
        <p:spPr>
          <a:xfrm>
            <a:off x="3492428" y="5503909"/>
            <a:ext cx="402041" cy="452345"/>
          </a:xfrm>
          <a:prstGeom prst="rect">
            <a:avLst/>
          </a:prstGeom>
          <a:noFill/>
          <a:ln>
            <a:noFill/>
          </a:ln>
        </p:spPr>
      </p:pic>
      <p:sp>
        <p:nvSpPr>
          <p:cNvPr id="365" name="Google Shape;365;p30"/>
          <p:cNvSpPr txBox="1">
            <a:spLocks noGrp="1"/>
          </p:cNvSpPr>
          <p:nvPr>
            <p:ph type="sldNum" idx="12"/>
          </p:nvPr>
        </p:nvSpPr>
        <p:spPr>
          <a:xfrm>
            <a:off x="11296611" y="6217623"/>
            <a:ext cx="731600" cy="524800"/>
          </a:xfrm>
          <a:prstGeom prst="rect">
            <a:avLst/>
          </a:prstGeom>
          <a:noFill/>
          <a:ln>
            <a:noFill/>
          </a:ln>
        </p:spPr>
        <p:txBody>
          <a:bodyPr spcFirstLastPara="1" wrap="square" lIns="91433" tIns="91433" rIns="91433" bIns="91433" anchor="ctr" anchorCtr="0">
            <a:normAutofit/>
          </a:bodyPr>
          <a:lstStyle/>
          <a:p>
            <a:fld id="{00000000-1234-1234-1234-123412341234}" type="slidenum">
              <a:rPr lang="en"/>
              <a:pPr/>
              <a:t>17</a:t>
            </a:fld>
            <a:endParaRPr/>
          </a:p>
        </p:txBody>
      </p:sp>
      <p:grpSp>
        <p:nvGrpSpPr>
          <p:cNvPr id="366" name="Google Shape;366;p30"/>
          <p:cNvGrpSpPr/>
          <p:nvPr/>
        </p:nvGrpSpPr>
        <p:grpSpPr>
          <a:xfrm>
            <a:off x="415450" y="3403492"/>
            <a:ext cx="2196204" cy="2552597"/>
            <a:chOff x="4225234" y="1358007"/>
            <a:chExt cx="2497200" cy="3458804"/>
          </a:xfrm>
        </p:grpSpPr>
        <p:sp>
          <p:nvSpPr>
            <p:cNvPr id="367" name="Google Shape;367;p30"/>
            <p:cNvSpPr/>
            <p:nvPr/>
          </p:nvSpPr>
          <p:spPr>
            <a:xfrm>
              <a:off x="4225234" y="1358007"/>
              <a:ext cx="2497200" cy="1733100"/>
            </a:xfrm>
            <a:prstGeom prst="rect">
              <a:avLst/>
            </a:prstGeom>
            <a:solidFill>
              <a:srgbClr val="9CC2E5"/>
            </a:solidFill>
            <a:ln w="25400"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 sz="1600">
                  <a:solidFill>
                    <a:schemeClr val="lt1"/>
                  </a:solidFill>
                  <a:latin typeface="Arial"/>
                  <a:ea typeface="Arial"/>
                  <a:cs typeface="Arial"/>
                  <a:sym typeface="Arial"/>
                </a:rPr>
                <a:t>Natural Language Capabilities</a:t>
              </a:r>
              <a:endParaRPr sz="1600">
                <a:solidFill>
                  <a:srgbClr val="000000"/>
                </a:solidFill>
                <a:latin typeface="Arial"/>
                <a:ea typeface="Arial"/>
                <a:cs typeface="Arial"/>
                <a:sym typeface="Arial"/>
              </a:endParaRPr>
            </a:p>
          </p:txBody>
        </p:sp>
        <p:sp>
          <p:nvSpPr>
            <p:cNvPr id="368" name="Google Shape;368;p30"/>
            <p:cNvSpPr/>
            <p:nvPr/>
          </p:nvSpPr>
          <p:spPr>
            <a:xfrm>
              <a:off x="4225234" y="3083711"/>
              <a:ext cx="2497200" cy="1733100"/>
            </a:xfrm>
            <a:prstGeom prst="rect">
              <a:avLst/>
            </a:prstGeom>
            <a:solidFill>
              <a:srgbClr val="9CC2E5"/>
            </a:solidFill>
            <a:ln w="25400" cap="flat" cmpd="sng">
              <a:solidFill>
                <a:schemeClr val="accent2"/>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200"/>
              </a:pPr>
              <a:r>
                <a:rPr lang="en" sz="1600">
                  <a:solidFill>
                    <a:schemeClr val="lt1"/>
                  </a:solidFill>
                  <a:latin typeface="Arial"/>
                  <a:ea typeface="Arial"/>
                  <a:cs typeface="Arial"/>
                  <a:sym typeface="Arial"/>
                </a:rPr>
                <a:t>(Parametric) World Knowledge</a:t>
              </a:r>
              <a:endParaRPr sz="1600">
                <a:solidFill>
                  <a:srgbClr val="000000"/>
                </a:solidFill>
                <a:latin typeface="Arial"/>
                <a:ea typeface="Arial"/>
                <a:cs typeface="Arial"/>
                <a:sym typeface="Arial"/>
              </a:endParaRPr>
            </a:p>
          </p:txBody>
        </p:sp>
      </p:grpSp>
      <p:pic>
        <p:nvPicPr>
          <p:cNvPr id="369" name="Google Shape;369;p30" descr="Robot with solid fill"/>
          <p:cNvPicPr preferRelativeResize="0"/>
          <p:nvPr/>
        </p:nvPicPr>
        <p:blipFill rotWithShape="1">
          <a:blip r:embed="rId6">
            <a:alphaModFix/>
          </a:blip>
          <a:srcRect l="33949" t="2528" b="57472"/>
          <a:stretch/>
        </p:blipFill>
        <p:spPr>
          <a:xfrm>
            <a:off x="1406353" y="4272478"/>
            <a:ext cx="632153" cy="372580"/>
          </a:xfrm>
          <a:prstGeom prst="rect">
            <a:avLst/>
          </a:prstGeom>
          <a:noFill/>
          <a:ln>
            <a:noFill/>
          </a:ln>
        </p:spPr>
      </p:pic>
      <p:pic>
        <p:nvPicPr>
          <p:cNvPr id="370" name="Google Shape;370;p30" descr="Earth globe: Americas with solid fill"/>
          <p:cNvPicPr preferRelativeResize="0"/>
          <p:nvPr/>
        </p:nvPicPr>
        <p:blipFill rotWithShape="1">
          <a:blip r:embed="rId7">
            <a:alphaModFix/>
          </a:blip>
          <a:srcRect/>
          <a:stretch/>
        </p:blipFill>
        <p:spPr>
          <a:xfrm>
            <a:off x="1352768" y="5573863"/>
            <a:ext cx="369661" cy="364060"/>
          </a:xfrm>
          <a:prstGeom prst="rect">
            <a:avLst/>
          </a:prstGeom>
          <a:noFill/>
          <a:ln>
            <a:noFill/>
          </a:ln>
        </p:spPr>
      </p:pic>
      <p:sp>
        <p:nvSpPr>
          <p:cNvPr id="371" name="Google Shape;371;p30"/>
          <p:cNvSpPr txBox="1"/>
          <p:nvPr/>
        </p:nvSpPr>
        <p:spPr>
          <a:xfrm>
            <a:off x="5193375" y="4312267"/>
            <a:ext cx="5280800" cy="1281200"/>
          </a:xfrm>
          <a:prstGeom prst="rect">
            <a:avLst/>
          </a:prstGeom>
          <a:noFill/>
          <a:ln>
            <a:noFill/>
          </a:ln>
        </p:spPr>
        <p:txBody>
          <a:bodyPr spcFirstLastPara="1" wrap="square" lIns="121900" tIns="60933" rIns="121900" bIns="60933" anchor="ctr" anchorCtr="0">
            <a:noAutofit/>
          </a:bodyPr>
          <a:lstStyle/>
          <a:p>
            <a:pPr marL="161285">
              <a:lnSpc>
                <a:spcPct val="90000"/>
              </a:lnSpc>
            </a:pPr>
            <a:endParaRPr sz="1867">
              <a:solidFill>
                <a:srgbClr val="000000"/>
              </a:solidFill>
              <a:latin typeface="Arial"/>
              <a:ea typeface="Arial"/>
              <a:cs typeface="Arial"/>
              <a:sym typeface="Arial"/>
            </a:endParaRPr>
          </a:p>
          <a:p>
            <a:pPr marL="161285">
              <a:lnSpc>
                <a:spcPct val="90000"/>
              </a:lnSpc>
            </a:pPr>
            <a:r>
              <a:rPr lang="en" sz="1867" b="1">
                <a:solidFill>
                  <a:srgbClr val="000000"/>
                </a:solidFill>
                <a:latin typeface="Arial"/>
                <a:ea typeface="Arial"/>
                <a:cs typeface="Arial"/>
                <a:sym typeface="Arial"/>
              </a:rPr>
              <a:t>california_schools</a:t>
            </a:r>
            <a:endParaRPr sz="1867">
              <a:solidFill>
                <a:srgbClr val="000000"/>
              </a:solidFill>
              <a:latin typeface="Arial"/>
              <a:ea typeface="Arial"/>
              <a:cs typeface="Arial"/>
              <a:sym typeface="Arial"/>
            </a:endParaRPr>
          </a:p>
          <a:p>
            <a:pPr marL="161285">
              <a:lnSpc>
                <a:spcPct val="90000"/>
              </a:lnSpc>
            </a:pPr>
            <a:endParaRPr sz="1867">
              <a:solidFill>
                <a:srgbClr val="000000"/>
              </a:solidFill>
              <a:latin typeface="Arial"/>
              <a:ea typeface="Arial"/>
              <a:cs typeface="Arial"/>
              <a:sym typeface="Arial"/>
            </a:endParaRPr>
          </a:p>
          <a:p>
            <a:pPr marL="161285">
              <a:lnSpc>
                <a:spcPct val="90000"/>
              </a:lnSpc>
            </a:pPr>
            <a:r>
              <a:rPr lang="en" sz="2000">
                <a:solidFill>
                  <a:srgbClr val="000000"/>
                </a:solidFill>
                <a:latin typeface="Arial"/>
                <a:ea typeface="Arial"/>
                <a:cs typeface="Arial"/>
                <a:sym typeface="Arial"/>
              </a:rPr>
              <a:t>What is the </a:t>
            </a:r>
            <a:r>
              <a:rPr lang="en" sz="2000">
                <a:solidFill>
                  <a:srgbClr val="C00000"/>
                </a:solidFill>
                <a:latin typeface="Arial"/>
                <a:ea typeface="Arial"/>
                <a:cs typeface="Arial"/>
                <a:sym typeface="Arial"/>
              </a:rPr>
              <a:t>grade span </a:t>
            </a:r>
            <a:r>
              <a:rPr lang="en" sz="2000">
                <a:solidFill>
                  <a:srgbClr val="000000"/>
                </a:solidFill>
                <a:latin typeface="Arial"/>
                <a:ea typeface="Arial"/>
                <a:cs typeface="Arial"/>
                <a:sym typeface="Arial"/>
              </a:rPr>
              <a:t>offered in the school with the </a:t>
            </a:r>
            <a:r>
              <a:rPr lang="en" sz="2000">
                <a:solidFill>
                  <a:srgbClr val="C00000"/>
                </a:solidFill>
                <a:latin typeface="Arial"/>
                <a:ea typeface="Arial"/>
                <a:cs typeface="Arial"/>
                <a:sym typeface="Arial"/>
              </a:rPr>
              <a:t>highest longitude</a:t>
            </a:r>
            <a:endParaRPr sz="2133">
              <a:solidFill>
                <a:srgbClr val="C00000"/>
              </a:solidFill>
              <a:latin typeface="Arial"/>
              <a:ea typeface="Arial"/>
              <a:cs typeface="Arial"/>
              <a:sym typeface="Arial"/>
            </a:endParaRPr>
          </a:p>
          <a:p>
            <a:pPr marL="609585" indent="-304792">
              <a:lnSpc>
                <a:spcPct val="90000"/>
              </a:lnSpc>
              <a:spcBef>
                <a:spcPts val="2200"/>
              </a:spcBef>
            </a:pPr>
            <a:endParaRPr sz="1867">
              <a:solidFill>
                <a:srgbClr val="000000"/>
              </a:solidFill>
              <a:latin typeface="Arial"/>
              <a:ea typeface="Arial"/>
              <a:cs typeface="Arial"/>
              <a:sym typeface="Arial"/>
            </a:endParaRPr>
          </a:p>
        </p:txBody>
      </p:sp>
      <p:sp>
        <p:nvSpPr>
          <p:cNvPr id="372" name="Google Shape;372;p30"/>
          <p:cNvSpPr/>
          <p:nvPr/>
        </p:nvSpPr>
        <p:spPr>
          <a:xfrm rot="5400000">
            <a:off x="808689" y="2874029"/>
            <a:ext cx="1281200" cy="2325200"/>
          </a:xfrm>
          <a:prstGeom prst="rect">
            <a:avLst/>
          </a:prstGeom>
          <a:solidFill>
            <a:schemeClr val="lt1">
              <a:alpha val="82750"/>
            </a:schemeClr>
          </a:solidFill>
          <a:ln>
            <a:noFill/>
          </a:ln>
        </p:spPr>
        <p:txBody>
          <a:bodyPr spcFirstLastPara="1" wrap="square" lIns="121900" tIns="60933" rIns="121900" bIns="60933" anchor="ctr" anchorCtr="0">
            <a:noAutofit/>
          </a:bodyPr>
          <a:lstStyle/>
          <a:p>
            <a:pPr algn="ctr">
              <a:buClr>
                <a:srgbClr val="000000"/>
              </a:buClr>
              <a:buSzPts val="1400"/>
            </a:pPr>
            <a:endParaRPr sz="1867">
              <a:solidFill>
                <a:schemeClr val="dk1"/>
              </a:solidFill>
              <a:latin typeface="Arial"/>
              <a:ea typeface="Arial"/>
              <a:cs typeface="Arial"/>
              <a:sym typeface="Arial"/>
            </a:endParaRPr>
          </a:p>
        </p:txBody>
      </p:sp>
      <p:sp>
        <p:nvSpPr>
          <p:cNvPr id="373" name="Google Shape;373;p30"/>
          <p:cNvSpPr txBox="1">
            <a:spLocks noGrp="1"/>
          </p:cNvSpPr>
          <p:nvPr>
            <p:ph type="body" idx="1"/>
          </p:nvPr>
        </p:nvSpPr>
        <p:spPr>
          <a:xfrm>
            <a:off x="804439" y="1327705"/>
            <a:ext cx="10622000" cy="1534400"/>
          </a:xfrm>
          <a:prstGeom prst="rect">
            <a:avLst/>
          </a:prstGeom>
          <a:noFill/>
          <a:ln>
            <a:noFill/>
          </a:ln>
        </p:spPr>
        <p:txBody>
          <a:bodyPr spcFirstLastPara="1" wrap="square" lIns="91433" tIns="91433" rIns="91433" bIns="91433" anchor="t" anchorCtr="0">
            <a:normAutofit/>
          </a:bodyPr>
          <a:lstStyle/>
          <a:p>
            <a:pPr marL="161285" indent="0">
              <a:buSzPts val="1400"/>
              <a:buNone/>
            </a:pPr>
            <a:r>
              <a:rPr lang="en">
                <a:solidFill>
                  <a:schemeClr val="dk1"/>
                </a:solidFill>
              </a:rPr>
              <a:t>Augment prior Text2SQL benchmark BIRD with </a:t>
            </a:r>
            <a:r>
              <a:rPr lang="en" b="1">
                <a:solidFill>
                  <a:schemeClr val="dk1"/>
                </a:solidFill>
              </a:rPr>
              <a:t>world knowledge</a:t>
            </a:r>
            <a:r>
              <a:rPr lang="en">
                <a:solidFill>
                  <a:schemeClr val="dk1"/>
                </a:solidFill>
              </a:rPr>
              <a:t> or </a:t>
            </a:r>
            <a:r>
              <a:rPr lang="en" b="1">
                <a:solidFill>
                  <a:schemeClr val="dk1"/>
                </a:solidFill>
              </a:rPr>
              <a:t>reasoning</a:t>
            </a:r>
            <a:r>
              <a:rPr lang="en">
                <a:solidFill>
                  <a:schemeClr val="dk1"/>
                </a:solidFill>
              </a:rPr>
              <a:t> components.*</a:t>
            </a:r>
            <a:endParaRPr/>
          </a:p>
          <a:p>
            <a:pPr marL="0" indent="0">
              <a:buSzPts val="1400"/>
              <a:buNone/>
            </a:pPr>
            <a:endParaRPr>
              <a:solidFill>
                <a:schemeClr val="dk1"/>
              </a:solidFill>
            </a:endParaRPr>
          </a:p>
          <a:p>
            <a:pPr marL="161285" indent="0">
              <a:buSzPts val="1400"/>
              <a:buNone/>
            </a:pPr>
            <a:endParaRPr/>
          </a:p>
        </p:txBody>
      </p:sp>
      <p:pic>
        <p:nvPicPr>
          <p:cNvPr id="374" name="Google Shape;374;p30" descr="Light bulb clipart vector art and illustration | Premium AI-generated vector"/>
          <p:cNvPicPr preferRelativeResize="0"/>
          <p:nvPr/>
        </p:nvPicPr>
        <p:blipFill rotWithShape="1">
          <a:blip r:embed="rId8">
            <a:alphaModFix/>
          </a:blip>
          <a:srcRect/>
          <a:stretch/>
        </p:blipFill>
        <p:spPr>
          <a:xfrm>
            <a:off x="372629" y="1416430"/>
            <a:ext cx="595908" cy="595908"/>
          </a:xfrm>
          <a:prstGeom prst="rect">
            <a:avLst/>
          </a:prstGeom>
          <a:noFill/>
          <a:ln>
            <a:noFill/>
          </a:ln>
        </p:spPr>
      </p:pic>
      <p:sp>
        <p:nvSpPr>
          <p:cNvPr id="375" name="Google Shape;375;p30"/>
          <p:cNvSpPr txBox="1"/>
          <p:nvPr/>
        </p:nvSpPr>
        <p:spPr>
          <a:xfrm>
            <a:off x="5197981" y="5297749"/>
            <a:ext cx="5615600" cy="640249"/>
          </a:xfrm>
          <a:prstGeom prst="rect">
            <a:avLst/>
          </a:prstGeom>
          <a:noFill/>
          <a:ln>
            <a:noFill/>
          </a:ln>
        </p:spPr>
        <p:txBody>
          <a:bodyPr spcFirstLastPara="1" wrap="square" lIns="121900" tIns="60933" rIns="121900" bIns="60933" anchor="t" anchorCtr="0">
            <a:spAutoFit/>
          </a:bodyPr>
          <a:lstStyle/>
          <a:p>
            <a:pPr marL="161285">
              <a:lnSpc>
                <a:spcPct val="90000"/>
              </a:lnSpc>
              <a:buClr>
                <a:srgbClr val="000000"/>
              </a:buClr>
              <a:buSzPts val="1067"/>
            </a:pPr>
            <a:r>
              <a:rPr lang="en" sz="1867" dirty="0">
                <a:solidFill>
                  <a:schemeClr val="accent2"/>
                </a:solidFill>
                <a:latin typeface="Century Gothic"/>
                <a:ea typeface="Century Gothic"/>
                <a:cs typeface="Century Gothic"/>
                <a:sym typeface="Century Gothic"/>
              </a:rPr>
              <a:t>in cities in that are part of the ’Silicon Valley’ region?</a:t>
            </a:r>
            <a:endParaRPr sz="2400" dirty="0"/>
          </a:p>
        </p:txBody>
      </p:sp>
      <p:pic>
        <p:nvPicPr>
          <p:cNvPr id="376" name="Google Shape;376;p30"/>
          <p:cNvPicPr preferRelativeResize="0"/>
          <p:nvPr/>
        </p:nvPicPr>
        <p:blipFill rotWithShape="1">
          <a:blip r:embed="rId9">
            <a:alphaModFix/>
          </a:blip>
          <a:srcRect/>
          <a:stretch/>
        </p:blipFill>
        <p:spPr>
          <a:xfrm>
            <a:off x="1139498" y="2684825"/>
            <a:ext cx="677428" cy="919076"/>
          </a:xfrm>
          <a:prstGeom prst="rect">
            <a:avLst/>
          </a:prstGeom>
          <a:noFill/>
          <a:ln>
            <a:noFill/>
          </a:ln>
        </p:spPr>
      </p:pic>
      <p:graphicFrame>
        <p:nvGraphicFramePr>
          <p:cNvPr id="377" name="Google Shape;377;p30"/>
          <p:cNvGraphicFramePr/>
          <p:nvPr>
            <p:extLst>
              <p:ext uri="{D42A27DB-BD31-4B8C-83A1-F6EECF244321}">
                <p14:modId xmlns:p14="http://schemas.microsoft.com/office/powerpoint/2010/main" val="4123966489"/>
              </p:ext>
            </p:extLst>
          </p:nvPr>
        </p:nvGraphicFramePr>
        <p:xfrm>
          <a:off x="4983707" y="2422336"/>
          <a:ext cx="6021967" cy="1569800"/>
        </p:xfrm>
        <a:graphic>
          <a:graphicData uri="http://schemas.openxmlformats.org/drawingml/2006/table">
            <a:tbl>
              <a:tblPr firstRow="1" bandRow="1">
                <a:tableStyleId>{073A0DAA-6AF3-43AB-8588-CEC1D06C72B9}</a:tableStyleId>
              </a:tblPr>
              <a:tblGrid>
                <a:gridCol w="1641333">
                  <a:extLst>
                    <a:ext uri="{9D8B030D-6E8A-4147-A177-3AD203B41FA5}">
                      <a16:colId xmlns:a16="http://schemas.microsoft.com/office/drawing/2014/main" val="20000"/>
                    </a:ext>
                  </a:extLst>
                </a:gridCol>
                <a:gridCol w="1353800">
                  <a:extLst>
                    <a:ext uri="{9D8B030D-6E8A-4147-A177-3AD203B41FA5}">
                      <a16:colId xmlns:a16="http://schemas.microsoft.com/office/drawing/2014/main" val="20001"/>
                    </a:ext>
                  </a:extLst>
                </a:gridCol>
                <a:gridCol w="1666767">
                  <a:extLst>
                    <a:ext uri="{9D8B030D-6E8A-4147-A177-3AD203B41FA5}">
                      <a16:colId xmlns:a16="http://schemas.microsoft.com/office/drawing/2014/main" val="20002"/>
                    </a:ext>
                  </a:extLst>
                </a:gridCol>
                <a:gridCol w="1360067">
                  <a:extLst>
                    <a:ext uri="{9D8B030D-6E8A-4147-A177-3AD203B41FA5}">
                      <a16:colId xmlns:a16="http://schemas.microsoft.com/office/drawing/2014/main" val="20003"/>
                    </a:ext>
                  </a:extLst>
                </a:gridCol>
              </a:tblGrid>
              <a:tr h="650267">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dirty="0">
                          <a:solidFill>
                            <a:schemeClr val="lt1"/>
                          </a:solidFill>
                          <a:latin typeface="Century Gothic" panose="020B0502020202020204" pitchFamily="34" charset="0"/>
                          <a:sym typeface="Century Gothic"/>
                        </a:rPr>
                        <a:t>School</a:t>
                      </a:r>
                      <a:endParaRPr sz="1300" u="none" strike="noStrike" cap="none" dirty="0">
                        <a:solidFill>
                          <a:schemeClr val="lt1"/>
                        </a:solidFill>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dirty="0" err="1">
                          <a:solidFill>
                            <a:schemeClr val="lt1"/>
                          </a:solidFill>
                          <a:latin typeface="Century Gothic" panose="020B0502020202020204" pitchFamily="34" charset="0"/>
                          <a:sym typeface="Century Gothic"/>
                        </a:rPr>
                        <a:t>GSOffered</a:t>
                      </a:r>
                      <a:endParaRPr sz="1500" u="none" strike="noStrike" cap="none" dirty="0">
                        <a:solidFill>
                          <a:schemeClr val="lt1"/>
                        </a:solidFill>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solidFill>
                            <a:schemeClr val="lt1"/>
                          </a:solidFill>
                          <a:latin typeface="Century Gothic" panose="020B0502020202020204" pitchFamily="34" charset="0"/>
                          <a:sym typeface="Century Gothic"/>
                        </a:rPr>
                        <a:t>City</a:t>
                      </a:r>
                      <a:endParaRPr sz="1500" u="none" strike="noStrike" cap="none">
                        <a:solidFill>
                          <a:schemeClr val="lt1"/>
                        </a:solidFill>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solidFill>
                            <a:schemeClr val="lt1"/>
                          </a:solidFill>
                          <a:latin typeface="Century Gothic" panose="020B0502020202020204" pitchFamily="34" charset="0"/>
                          <a:sym typeface="Century Gothic"/>
                        </a:rPr>
                        <a:t>Longitude</a:t>
                      </a:r>
                      <a:endParaRPr sz="1500" u="none" strike="noStrike" cap="none">
                        <a:solidFill>
                          <a:schemeClr val="lt1"/>
                        </a:solidFill>
                        <a:latin typeface="Century Gothic" panose="020B0502020202020204" pitchFamily="34" charset="0"/>
                        <a:ea typeface="Century Gothic"/>
                        <a:cs typeface="Century Gothic"/>
                        <a:sym typeface="Century Gothic"/>
                      </a:endParaRPr>
                    </a:p>
                  </a:txBody>
                  <a:tcPr marL="243867" marR="243867" marT="121933" marB="121933"/>
                </a:tc>
                <a:extLst>
                  <a:ext uri="{0D108BD9-81ED-4DB2-BD59-A6C34878D82A}">
                    <a16:rowId xmlns:a16="http://schemas.microsoft.com/office/drawing/2014/main" val="10000"/>
                  </a:ext>
                </a:extLst>
              </a:tr>
              <a:tr h="467387">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dirty="0">
                          <a:latin typeface="Century Gothic" panose="020B0502020202020204" pitchFamily="34" charset="0"/>
                          <a:sym typeface="Century Gothic"/>
                        </a:rPr>
                        <a:t>Fairlands</a:t>
                      </a:r>
                      <a:endParaRPr sz="1500" u="none" strike="noStrike" cap="none" dirty="0">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 sz="1300" u="none" strike="noStrike" cap="none" dirty="0">
                          <a:latin typeface="Century Gothic" panose="020B0502020202020204" pitchFamily="34" charset="0"/>
                          <a:sym typeface="Century Gothic"/>
                        </a:rPr>
                        <a:t>K-5</a:t>
                      </a:r>
                      <a:endParaRPr sz="1500" u="none" strike="noStrike" cap="none" dirty="0">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 sz="1300" u="none" strike="noStrike" cap="none" dirty="0">
                          <a:latin typeface="Century Gothic" panose="020B0502020202020204" pitchFamily="34" charset="0"/>
                          <a:sym typeface="Century Gothic"/>
                        </a:rPr>
                        <a:t>Pleasanton</a:t>
                      </a:r>
                      <a:endParaRPr sz="1500" u="none" strike="noStrike" cap="none" dirty="0">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 sz="1500" u="none" strike="noStrike" cap="none">
                          <a:latin typeface="Century Gothic" panose="020B0502020202020204" pitchFamily="34" charset="0"/>
                          <a:sym typeface="Century Gothic"/>
                        </a:rPr>
                        <a:t>121.8</a:t>
                      </a:r>
                      <a:endParaRPr sz="1500" u="none" strike="noStrike" cap="none">
                        <a:latin typeface="Century Gothic" panose="020B0502020202020204" pitchFamily="34" charset="0"/>
                        <a:ea typeface="Century Gothic"/>
                        <a:cs typeface="Century Gothic"/>
                        <a:sym typeface="Century Gothic"/>
                      </a:endParaRPr>
                    </a:p>
                  </a:txBody>
                  <a:tcPr marL="243867" marR="243867" marT="121933" marB="121933"/>
                </a:tc>
                <a:extLst>
                  <a:ext uri="{0D108BD9-81ED-4DB2-BD59-A6C34878D82A}">
                    <a16:rowId xmlns:a16="http://schemas.microsoft.com/office/drawing/2014/main" val="10001"/>
                  </a:ext>
                </a:extLst>
              </a:tr>
              <a:tr h="447067">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Century Gothic" panose="020B0502020202020204" pitchFamily="34" charset="0"/>
                          <a:sym typeface="Century Gothic"/>
                        </a:rPr>
                        <a:t>…</a:t>
                      </a:r>
                      <a:endParaRPr sz="1500" u="none" strike="noStrike" cap="none">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 sz="1300" u="none" strike="noStrike" cap="none">
                          <a:latin typeface="Century Gothic" panose="020B0502020202020204" pitchFamily="34" charset="0"/>
                          <a:sym typeface="Century Gothic"/>
                        </a:rPr>
                        <a:t>…</a:t>
                      </a:r>
                      <a:endParaRPr sz="1500" u="none" strike="noStrike" cap="none">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dirty="0">
                          <a:latin typeface="Century Gothic" panose="020B0502020202020204" pitchFamily="34" charset="0"/>
                          <a:sym typeface="Century Gothic"/>
                        </a:rPr>
                        <a:t>…</a:t>
                      </a:r>
                      <a:endParaRPr sz="1300" u="none" strike="noStrike" cap="none" dirty="0">
                        <a:solidFill>
                          <a:schemeClr val="dk1"/>
                        </a:solidFill>
                        <a:latin typeface="Century Gothic" panose="020B0502020202020204" pitchFamily="34" charset="0"/>
                        <a:ea typeface="Century Gothic"/>
                        <a:cs typeface="Century Gothic"/>
                        <a:sym typeface="Century Gothic"/>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dirty="0">
                          <a:latin typeface="Century Gothic" panose="020B0502020202020204" pitchFamily="34" charset="0"/>
                          <a:sym typeface="Century Gothic"/>
                        </a:rPr>
                        <a:t>…</a:t>
                      </a:r>
                      <a:endParaRPr sz="1500" u="none" strike="noStrike" cap="none" dirty="0">
                        <a:latin typeface="Century Gothic" panose="020B0502020202020204" pitchFamily="34" charset="0"/>
                        <a:ea typeface="Century Gothic"/>
                        <a:cs typeface="Century Gothic"/>
                        <a:sym typeface="Century Gothic"/>
                      </a:endParaRPr>
                    </a:p>
                  </a:txBody>
                  <a:tcPr marL="243867" marR="243867" marT="121933" marB="121933"/>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4">
          <a:extLst>
            <a:ext uri="{FF2B5EF4-FFF2-40B4-BE49-F238E27FC236}">
              <a16:creationId xmlns:a16="http://schemas.microsoft.com/office/drawing/2014/main" id="{548A2EF5-31B3-59DB-CDFB-ECEA9D2D6113}"/>
            </a:ext>
          </a:extLst>
        </p:cNvPr>
        <p:cNvGrpSpPr/>
        <p:nvPr/>
      </p:nvGrpSpPr>
      <p:grpSpPr>
        <a:xfrm>
          <a:off x="0" y="0"/>
          <a:ext cx="0" cy="0"/>
          <a:chOff x="0" y="0"/>
          <a:chExt cx="0" cy="0"/>
        </a:xfrm>
      </p:grpSpPr>
      <p:sp>
        <p:nvSpPr>
          <p:cNvPr id="885" name="Google Shape;885;g32abc9ab07b_0_181">
            <a:extLst>
              <a:ext uri="{FF2B5EF4-FFF2-40B4-BE49-F238E27FC236}">
                <a16:creationId xmlns:a16="http://schemas.microsoft.com/office/drawing/2014/main" id="{CE6B5128-02B7-F963-A52D-EFDD65BC01EC}"/>
              </a:ext>
            </a:extLst>
          </p:cNvPr>
          <p:cNvSpPr txBox="1">
            <a:spLocks noGrp="1"/>
          </p:cNvSpPr>
          <p:nvPr>
            <p:ph type="title"/>
          </p:nvPr>
        </p:nvSpPr>
        <p:spPr>
          <a:xfrm>
            <a:off x="552451" y="320677"/>
            <a:ext cx="10801200" cy="1325600"/>
          </a:xfrm>
          <a:prstGeom prst="rect">
            <a:avLst/>
          </a:prstGeom>
        </p:spPr>
        <p:txBody>
          <a:bodyPr spcFirstLastPara="1" wrap="square" lIns="121900" tIns="60933" rIns="121900" bIns="60933" anchor="ctr" anchorCtr="0">
            <a:normAutofit/>
          </a:bodyPr>
          <a:lstStyle/>
          <a:p>
            <a:r>
              <a:rPr lang="en-US" dirty="0"/>
              <a:t>Evaluating with TAG-Bench</a:t>
            </a:r>
            <a:endParaRPr dirty="0"/>
          </a:p>
        </p:txBody>
      </p:sp>
      <p:sp>
        <p:nvSpPr>
          <p:cNvPr id="5" name="TextBox 4">
            <a:extLst>
              <a:ext uri="{FF2B5EF4-FFF2-40B4-BE49-F238E27FC236}">
                <a16:creationId xmlns:a16="http://schemas.microsoft.com/office/drawing/2014/main" id="{FBBD1F30-DC8E-5455-B604-428885B80C2E}"/>
              </a:ext>
            </a:extLst>
          </p:cNvPr>
          <p:cNvSpPr txBox="1"/>
          <p:nvPr/>
        </p:nvSpPr>
        <p:spPr>
          <a:xfrm>
            <a:off x="2306914" y="2414231"/>
            <a:ext cx="1031051" cy="318100"/>
          </a:xfrm>
          <a:prstGeom prst="rect">
            <a:avLst/>
          </a:prstGeom>
          <a:noFill/>
        </p:spPr>
        <p:txBody>
          <a:bodyPr wrap="none" rtlCol="0">
            <a:spAutoFit/>
          </a:bodyPr>
          <a:lstStyle/>
          <a:p>
            <a:pPr defTabSz="1219170">
              <a:buClr>
                <a:srgbClr val="000000"/>
              </a:buClr>
            </a:pPr>
            <a:r>
              <a:rPr lang="en-US" sz="1467" kern="0" dirty="0">
                <a:solidFill>
                  <a:srgbClr val="000000"/>
                </a:solidFill>
                <a:latin typeface="Arial"/>
                <a:cs typeface="Arial"/>
                <a:sym typeface="Arial"/>
              </a:rPr>
              <a:t>Text2SQL</a:t>
            </a:r>
            <a:endParaRPr lang="en-US" sz="1867" kern="0" dirty="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id="{F135DF3D-4F87-58ED-A5E0-1C4D7F3A9774}"/>
              </a:ext>
            </a:extLst>
          </p:cNvPr>
          <p:cNvSpPr txBox="1"/>
          <p:nvPr/>
        </p:nvSpPr>
        <p:spPr>
          <a:xfrm>
            <a:off x="2070739" y="3106323"/>
            <a:ext cx="1508746" cy="318100"/>
          </a:xfrm>
          <a:prstGeom prst="rect">
            <a:avLst/>
          </a:prstGeom>
          <a:noFill/>
        </p:spPr>
        <p:txBody>
          <a:bodyPr wrap="none" rtlCol="0">
            <a:spAutoFit/>
          </a:bodyPr>
          <a:lstStyle/>
          <a:p>
            <a:pPr defTabSz="1219170">
              <a:buClr>
                <a:srgbClr val="000000"/>
              </a:buClr>
            </a:pPr>
            <a:r>
              <a:rPr lang="en-US" sz="1467" kern="0" dirty="0">
                <a:solidFill>
                  <a:srgbClr val="000000"/>
                </a:solidFill>
                <a:latin typeface="Arial"/>
                <a:cs typeface="Arial"/>
                <a:sym typeface="Arial"/>
              </a:rPr>
              <a:t>Text2SQL + LM</a:t>
            </a:r>
            <a:endParaRPr lang="en-US" sz="1867" kern="0" dirty="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83FD82DF-B935-BBC3-3D28-D65778E01726}"/>
              </a:ext>
            </a:extLst>
          </p:cNvPr>
          <p:cNvSpPr txBox="1"/>
          <p:nvPr/>
        </p:nvSpPr>
        <p:spPr>
          <a:xfrm>
            <a:off x="2525992" y="3792880"/>
            <a:ext cx="591829" cy="318100"/>
          </a:xfrm>
          <a:prstGeom prst="rect">
            <a:avLst/>
          </a:prstGeom>
          <a:noFill/>
        </p:spPr>
        <p:txBody>
          <a:bodyPr wrap="none" rtlCol="0">
            <a:spAutoFit/>
          </a:bodyPr>
          <a:lstStyle/>
          <a:p>
            <a:pPr defTabSz="1219170">
              <a:buClr>
                <a:srgbClr val="000000"/>
              </a:buClr>
            </a:pPr>
            <a:r>
              <a:rPr lang="en-US" sz="1467" kern="0" dirty="0">
                <a:solidFill>
                  <a:srgbClr val="000000"/>
                </a:solidFill>
                <a:latin typeface="Arial"/>
                <a:cs typeface="Arial"/>
                <a:sym typeface="Arial"/>
              </a:rPr>
              <a:t>RAG</a:t>
            </a:r>
            <a:endParaRPr lang="en-US" sz="1867" kern="0" dirty="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F0F76AEC-F541-388E-39C3-0EDDC0300353}"/>
              </a:ext>
            </a:extLst>
          </p:cNvPr>
          <p:cNvSpPr txBox="1"/>
          <p:nvPr/>
        </p:nvSpPr>
        <p:spPr>
          <a:xfrm>
            <a:off x="2103841" y="4478772"/>
            <a:ext cx="1414170" cy="318100"/>
          </a:xfrm>
          <a:prstGeom prst="rect">
            <a:avLst/>
          </a:prstGeom>
          <a:noFill/>
        </p:spPr>
        <p:txBody>
          <a:bodyPr wrap="none" rtlCol="0">
            <a:spAutoFit/>
          </a:bodyPr>
          <a:lstStyle/>
          <a:p>
            <a:pPr defTabSz="1219170">
              <a:buClr>
                <a:srgbClr val="000000"/>
              </a:buClr>
            </a:pPr>
            <a:r>
              <a:rPr lang="en-US" sz="1467" kern="0" dirty="0">
                <a:solidFill>
                  <a:srgbClr val="000000"/>
                </a:solidFill>
                <a:latin typeface="Arial"/>
                <a:cs typeface="Arial"/>
                <a:sym typeface="Arial"/>
              </a:rPr>
              <a:t>RAG + </a:t>
            </a:r>
            <a:r>
              <a:rPr lang="en-US" sz="1467" kern="0" dirty="0" err="1">
                <a:solidFill>
                  <a:srgbClr val="000000"/>
                </a:solidFill>
                <a:latin typeface="Arial"/>
                <a:cs typeface="Arial"/>
                <a:sym typeface="Arial"/>
              </a:rPr>
              <a:t>Rerank</a:t>
            </a:r>
            <a:endParaRPr lang="en-US" sz="1867" kern="0" dirty="0">
              <a:solidFill>
                <a:srgbClr val="000000"/>
              </a:solidFill>
              <a:latin typeface="Arial"/>
              <a:cs typeface="Arial"/>
              <a:sym typeface="Arial"/>
            </a:endParaRPr>
          </a:p>
        </p:txBody>
      </p:sp>
      <p:sp>
        <p:nvSpPr>
          <p:cNvPr id="9" name="TextBox 8">
            <a:extLst>
              <a:ext uri="{FF2B5EF4-FFF2-40B4-BE49-F238E27FC236}">
                <a16:creationId xmlns:a16="http://schemas.microsoft.com/office/drawing/2014/main" id="{14DEE57C-F6EF-15E8-A3FE-47D53D1B5B7D}"/>
              </a:ext>
            </a:extLst>
          </p:cNvPr>
          <p:cNvSpPr txBox="1"/>
          <p:nvPr/>
        </p:nvSpPr>
        <p:spPr>
          <a:xfrm>
            <a:off x="1882400" y="5090231"/>
            <a:ext cx="1742785" cy="543867"/>
          </a:xfrm>
          <a:prstGeom prst="rect">
            <a:avLst/>
          </a:prstGeom>
          <a:noFill/>
        </p:spPr>
        <p:txBody>
          <a:bodyPr wrap="none" rtlCol="0">
            <a:spAutoFit/>
          </a:bodyPr>
          <a:lstStyle/>
          <a:p>
            <a:pPr algn="ctr" defTabSz="1219170">
              <a:buClr>
                <a:srgbClr val="000000"/>
              </a:buClr>
            </a:pPr>
            <a:r>
              <a:rPr lang="en-US" sz="1467" kern="0" dirty="0">
                <a:solidFill>
                  <a:srgbClr val="000000"/>
                </a:solidFill>
                <a:latin typeface="Arial"/>
                <a:cs typeface="Arial"/>
                <a:sym typeface="Arial"/>
              </a:rPr>
              <a:t>Hand-written TAG </a:t>
            </a:r>
          </a:p>
          <a:p>
            <a:pPr algn="ctr" defTabSz="1219170">
              <a:buClr>
                <a:srgbClr val="000000"/>
              </a:buClr>
            </a:pPr>
            <a:r>
              <a:rPr lang="en-US" sz="1467" kern="0" dirty="0">
                <a:solidFill>
                  <a:srgbClr val="000000"/>
                </a:solidFill>
                <a:latin typeface="Arial"/>
                <a:cs typeface="Arial"/>
                <a:sym typeface="Arial"/>
              </a:rPr>
              <a:t>using LOTUS</a:t>
            </a:r>
            <a:endParaRPr lang="en-US" sz="1867" kern="0" dirty="0">
              <a:solidFill>
                <a:srgbClr val="000000"/>
              </a:solidFill>
              <a:latin typeface="Arial"/>
              <a:cs typeface="Arial"/>
              <a:sym typeface="Arial"/>
            </a:endParaRPr>
          </a:p>
        </p:txBody>
      </p:sp>
      <p:cxnSp>
        <p:nvCxnSpPr>
          <p:cNvPr id="13" name="Straight Connector 12">
            <a:extLst>
              <a:ext uri="{FF2B5EF4-FFF2-40B4-BE49-F238E27FC236}">
                <a16:creationId xmlns:a16="http://schemas.microsoft.com/office/drawing/2014/main" id="{7749EA81-019F-BA79-AC96-DD53C5D4B761}"/>
              </a:ext>
            </a:extLst>
          </p:cNvPr>
          <p:cNvCxnSpPr>
            <a:cxnSpLocks/>
          </p:cNvCxnSpPr>
          <p:nvPr/>
        </p:nvCxnSpPr>
        <p:spPr>
          <a:xfrm>
            <a:off x="5528881" y="2071658"/>
            <a:ext cx="0" cy="3741271"/>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3EE5AB2-0571-B962-BED6-CA4A7CBE87D2}"/>
              </a:ext>
            </a:extLst>
          </p:cNvPr>
          <p:cNvCxnSpPr>
            <a:cxnSpLocks/>
          </p:cNvCxnSpPr>
          <p:nvPr/>
        </p:nvCxnSpPr>
        <p:spPr>
          <a:xfrm>
            <a:off x="7190340" y="2071658"/>
            <a:ext cx="0" cy="3741271"/>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55A6846-0136-0276-7E47-5209D69DEEA4}"/>
              </a:ext>
            </a:extLst>
          </p:cNvPr>
          <p:cNvCxnSpPr>
            <a:cxnSpLocks/>
          </p:cNvCxnSpPr>
          <p:nvPr/>
        </p:nvCxnSpPr>
        <p:spPr>
          <a:xfrm>
            <a:off x="8744223" y="2071658"/>
            <a:ext cx="0" cy="3741271"/>
          </a:xfrm>
          <a:prstGeom prst="line">
            <a:avLst/>
          </a:prstGeom>
          <a:ln w="12700">
            <a:solidFill>
              <a:schemeClr val="tx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67AF853-1C27-9FA4-A4C6-40EF9A7C3FBF}"/>
              </a:ext>
            </a:extLst>
          </p:cNvPr>
          <p:cNvCxnSpPr>
            <a:cxnSpLocks/>
          </p:cNvCxnSpPr>
          <p:nvPr/>
        </p:nvCxnSpPr>
        <p:spPr>
          <a:xfrm>
            <a:off x="3915233" y="2071658"/>
            <a:ext cx="0" cy="374127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81F2B99-D142-547C-012F-9A107BAEB3BA}"/>
              </a:ext>
            </a:extLst>
          </p:cNvPr>
          <p:cNvSpPr txBox="1"/>
          <p:nvPr/>
        </p:nvSpPr>
        <p:spPr>
          <a:xfrm>
            <a:off x="3667088" y="5831430"/>
            <a:ext cx="433132" cy="307777"/>
          </a:xfrm>
          <a:prstGeom prst="rect">
            <a:avLst/>
          </a:prstGeom>
          <a:noFill/>
        </p:spPr>
        <p:txBody>
          <a:bodyPr wrap="none" rtlCol="0">
            <a:spAutoFit/>
          </a:bodyPr>
          <a:lstStyle/>
          <a:p>
            <a:pPr defTabSz="1219170">
              <a:buClr>
                <a:srgbClr val="000000"/>
              </a:buClr>
            </a:pPr>
            <a:r>
              <a:rPr lang="en-US" sz="1400" kern="0" dirty="0">
                <a:solidFill>
                  <a:srgbClr val="000000"/>
                </a:solidFill>
                <a:latin typeface="Arial"/>
                <a:cs typeface="Arial"/>
                <a:sym typeface="Arial"/>
              </a:rPr>
              <a:t>0.0</a:t>
            </a:r>
          </a:p>
        </p:txBody>
      </p:sp>
      <p:sp>
        <p:nvSpPr>
          <p:cNvPr id="18" name="TextBox 17">
            <a:extLst>
              <a:ext uri="{FF2B5EF4-FFF2-40B4-BE49-F238E27FC236}">
                <a16:creationId xmlns:a16="http://schemas.microsoft.com/office/drawing/2014/main" id="{C404BEC3-87EF-AEC7-F496-4216F5461C42}"/>
              </a:ext>
            </a:extLst>
          </p:cNvPr>
          <p:cNvSpPr txBox="1"/>
          <p:nvPr/>
        </p:nvSpPr>
        <p:spPr>
          <a:xfrm>
            <a:off x="5230509" y="5831430"/>
            <a:ext cx="532518" cy="307777"/>
          </a:xfrm>
          <a:prstGeom prst="rect">
            <a:avLst/>
          </a:prstGeom>
          <a:noFill/>
        </p:spPr>
        <p:txBody>
          <a:bodyPr wrap="none" rtlCol="0">
            <a:spAutoFit/>
          </a:bodyPr>
          <a:lstStyle/>
          <a:p>
            <a:pPr defTabSz="1219170">
              <a:buClr>
                <a:srgbClr val="000000"/>
              </a:buClr>
            </a:pPr>
            <a:r>
              <a:rPr lang="en-US" sz="1400" kern="0" dirty="0">
                <a:solidFill>
                  <a:srgbClr val="000000"/>
                </a:solidFill>
                <a:latin typeface="Arial"/>
                <a:cs typeface="Arial"/>
                <a:sym typeface="Arial"/>
              </a:rPr>
              <a:t>20.0</a:t>
            </a:r>
          </a:p>
        </p:txBody>
      </p:sp>
      <p:sp>
        <p:nvSpPr>
          <p:cNvPr id="19" name="TextBox 18">
            <a:extLst>
              <a:ext uri="{FF2B5EF4-FFF2-40B4-BE49-F238E27FC236}">
                <a16:creationId xmlns:a16="http://schemas.microsoft.com/office/drawing/2014/main" id="{47EFA085-67BF-8FF4-D4E3-894695CFB7EF}"/>
              </a:ext>
            </a:extLst>
          </p:cNvPr>
          <p:cNvSpPr txBox="1"/>
          <p:nvPr/>
        </p:nvSpPr>
        <p:spPr>
          <a:xfrm>
            <a:off x="6894384" y="5831430"/>
            <a:ext cx="532518" cy="307777"/>
          </a:xfrm>
          <a:prstGeom prst="rect">
            <a:avLst/>
          </a:prstGeom>
          <a:noFill/>
        </p:spPr>
        <p:txBody>
          <a:bodyPr wrap="none" rtlCol="0">
            <a:spAutoFit/>
          </a:bodyPr>
          <a:lstStyle/>
          <a:p>
            <a:pPr defTabSz="1219170">
              <a:buClr>
                <a:srgbClr val="000000"/>
              </a:buClr>
            </a:pPr>
            <a:r>
              <a:rPr lang="en-US" sz="1400" kern="0" dirty="0">
                <a:solidFill>
                  <a:srgbClr val="000000"/>
                </a:solidFill>
                <a:latin typeface="Arial"/>
                <a:cs typeface="Arial"/>
                <a:sym typeface="Arial"/>
              </a:rPr>
              <a:t>40.0</a:t>
            </a:r>
          </a:p>
        </p:txBody>
      </p:sp>
      <p:sp>
        <p:nvSpPr>
          <p:cNvPr id="20" name="TextBox 19">
            <a:extLst>
              <a:ext uri="{FF2B5EF4-FFF2-40B4-BE49-F238E27FC236}">
                <a16:creationId xmlns:a16="http://schemas.microsoft.com/office/drawing/2014/main" id="{1EF2A378-51E2-6D33-A191-0672AABFD192}"/>
              </a:ext>
            </a:extLst>
          </p:cNvPr>
          <p:cNvSpPr txBox="1"/>
          <p:nvPr/>
        </p:nvSpPr>
        <p:spPr>
          <a:xfrm>
            <a:off x="8445851" y="5812929"/>
            <a:ext cx="532518" cy="307777"/>
          </a:xfrm>
          <a:prstGeom prst="rect">
            <a:avLst/>
          </a:prstGeom>
          <a:noFill/>
        </p:spPr>
        <p:txBody>
          <a:bodyPr wrap="none" rtlCol="0">
            <a:spAutoFit/>
          </a:bodyPr>
          <a:lstStyle/>
          <a:p>
            <a:pPr defTabSz="1219170">
              <a:buClr>
                <a:srgbClr val="000000"/>
              </a:buClr>
            </a:pPr>
            <a:r>
              <a:rPr lang="en-US" sz="1400" kern="0" dirty="0">
                <a:solidFill>
                  <a:srgbClr val="000000"/>
                </a:solidFill>
                <a:latin typeface="Arial"/>
                <a:cs typeface="Arial"/>
                <a:sym typeface="Arial"/>
              </a:rPr>
              <a:t>60.0</a:t>
            </a:r>
          </a:p>
        </p:txBody>
      </p:sp>
      <p:sp>
        <p:nvSpPr>
          <p:cNvPr id="21" name="Rectangle 20">
            <a:extLst>
              <a:ext uri="{FF2B5EF4-FFF2-40B4-BE49-F238E27FC236}">
                <a16:creationId xmlns:a16="http://schemas.microsoft.com/office/drawing/2014/main" id="{CDBBFEB6-46AD-D05A-3A0B-44F0B893D42B}"/>
              </a:ext>
            </a:extLst>
          </p:cNvPr>
          <p:cNvSpPr/>
          <p:nvPr/>
        </p:nvSpPr>
        <p:spPr>
          <a:xfrm>
            <a:off x="3644935" y="2414231"/>
            <a:ext cx="1656828" cy="34881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3" name="Straight Connector 2">
            <a:extLst>
              <a:ext uri="{FF2B5EF4-FFF2-40B4-BE49-F238E27FC236}">
                <a16:creationId xmlns:a16="http://schemas.microsoft.com/office/drawing/2014/main" id="{704FDA16-0437-BC5C-8AF5-FA79C0F5AFD7}"/>
              </a:ext>
            </a:extLst>
          </p:cNvPr>
          <p:cNvCxnSpPr>
            <a:cxnSpLocks/>
          </p:cNvCxnSpPr>
          <p:nvPr/>
        </p:nvCxnSpPr>
        <p:spPr>
          <a:xfrm>
            <a:off x="3640316" y="2071658"/>
            <a:ext cx="0" cy="3741271"/>
          </a:xfrm>
          <a:prstGeom prst="line">
            <a:avLst/>
          </a:prstGeom>
          <a:ln w="1270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B45F361B-EF2E-2A9E-EF5D-6D44DA6F71CA}"/>
              </a:ext>
            </a:extLst>
          </p:cNvPr>
          <p:cNvSpPr/>
          <p:nvPr/>
        </p:nvSpPr>
        <p:spPr>
          <a:xfrm>
            <a:off x="3671397" y="3123194"/>
            <a:ext cx="1253216" cy="34881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3" name="Rectangle 22">
            <a:extLst>
              <a:ext uri="{FF2B5EF4-FFF2-40B4-BE49-F238E27FC236}">
                <a16:creationId xmlns:a16="http://schemas.microsoft.com/office/drawing/2014/main" id="{E8C78716-2503-736F-5DF6-D6D609649E1E}"/>
              </a:ext>
            </a:extLst>
          </p:cNvPr>
          <p:cNvSpPr/>
          <p:nvPr/>
        </p:nvSpPr>
        <p:spPr>
          <a:xfrm>
            <a:off x="3668392" y="3792880"/>
            <a:ext cx="246841" cy="34881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4" name="Rectangle 23">
            <a:extLst>
              <a:ext uri="{FF2B5EF4-FFF2-40B4-BE49-F238E27FC236}">
                <a16:creationId xmlns:a16="http://schemas.microsoft.com/office/drawing/2014/main" id="{21D552E8-03FA-2D94-F8F3-0DF3C4F4C599}"/>
              </a:ext>
            </a:extLst>
          </p:cNvPr>
          <p:cNvSpPr/>
          <p:nvPr/>
        </p:nvSpPr>
        <p:spPr>
          <a:xfrm>
            <a:off x="3667091" y="4501843"/>
            <a:ext cx="369677" cy="34881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5" name="Rectangle 24">
            <a:extLst>
              <a:ext uri="{FF2B5EF4-FFF2-40B4-BE49-F238E27FC236}">
                <a16:creationId xmlns:a16="http://schemas.microsoft.com/office/drawing/2014/main" id="{347FE359-87B1-B06C-574F-2D2D7E17A0EE}"/>
              </a:ext>
            </a:extLst>
          </p:cNvPr>
          <p:cNvSpPr/>
          <p:nvPr/>
        </p:nvSpPr>
        <p:spPr>
          <a:xfrm>
            <a:off x="3671397" y="5173887"/>
            <a:ext cx="4774455" cy="34881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6" name="TextBox 25">
            <a:extLst>
              <a:ext uri="{FF2B5EF4-FFF2-40B4-BE49-F238E27FC236}">
                <a16:creationId xmlns:a16="http://schemas.microsoft.com/office/drawing/2014/main" id="{47971B7E-F441-2BA8-FAC3-F70035A50C0A}"/>
              </a:ext>
            </a:extLst>
          </p:cNvPr>
          <p:cNvSpPr txBox="1"/>
          <p:nvPr/>
        </p:nvSpPr>
        <p:spPr>
          <a:xfrm>
            <a:off x="4924614" y="1482496"/>
            <a:ext cx="2909771" cy="379656"/>
          </a:xfrm>
          <a:prstGeom prst="rect">
            <a:avLst/>
          </a:prstGeom>
          <a:noFill/>
        </p:spPr>
        <p:txBody>
          <a:bodyPr wrap="none" rtlCol="0">
            <a:spAutoFit/>
          </a:bodyPr>
          <a:lstStyle/>
          <a:p>
            <a:pPr defTabSz="1219170">
              <a:buClr>
                <a:srgbClr val="000000"/>
              </a:buClr>
            </a:pPr>
            <a:r>
              <a:rPr lang="en-US" sz="1867" b="1" kern="0" dirty="0">
                <a:solidFill>
                  <a:srgbClr val="000000"/>
                </a:solidFill>
                <a:latin typeface="Arial"/>
                <a:cs typeface="Arial"/>
                <a:sym typeface="Arial"/>
              </a:rPr>
              <a:t>Execution Accuracy (%)</a:t>
            </a:r>
            <a:endParaRPr lang="en-US" sz="2400" b="1"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34BEAAED-830C-E047-4FBE-C80234917E24}"/>
              </a:ext>
            </a:extLst>
          </p:cNvPr>
          <p:cNvSpPr txBox="1"/>
          <p:nvPr/>
        </p:nvSpPr>
        <p:spPr>
          <a:xfrm>
            <a:off x="724178" y="3718467"/>
            <a:ext cx="1034257" cy="379656"/>
          </a:xfrm>
          <a:prstGeom prst="rect">
            <a:avLst/>
          </a:prstGeom>
          <a:noFill/>
        </p:spPr>
        <p:txBody>
          <a:bodyPr wrap="none" rtlCol="0">
            <a:spAutoFit/>
          </a:bodyPr>
          <a:lstStyle/>
          <a:p>
            <a:pPr defTabSz="1219170">
              <a:buClr>
                <a:srgbClr val="000000"/>
              </a:buClr>
            </a:pPr>
            <a:r>
              <a:rPr lang="en-US" sz="1867" b="1" kern="0" dirty="0">
                <a:solidFill>
                  <a:srgbClr val="000000"/>
                </a:solidFill>
                <a:latin typeface="Arial"/>
                <a:cs typeface="Arial"/>
                <a:sym typeface="Arial"/>
              </a:rPr>
              <a:t>Method</a:t>
            </a:r>
            <a:endParaRPr lang="en-US" sz="2400" b="1" kern="0" dirty="0">
              <a:solidFill>
                <a:srgbClr val="000000"/>
              </a:solidFill>
              <a:latin typeface="Arial"/>
              <a:cs typeface="Arial"/>
              <a:sym typeface="Arial"/>
            </a:endParaRPr>
          </a:p>
        </p:txBody>
      </p:sp>
      <p:sp>
        <p:nvSpPr>
          <p:cNvPr id="4" name="Right Brace 3">
            <a:extLst>
              <a:ext uri="{FF2B5EF4-FFF2-40B4-BE49-F238E27FC236}">
                <a16:creationId xmlns:a16="http://schemas.microsoft.com/office/drawing/2014/main" id="{BAFBE2B5-8265-47F3-3D7C-A9D89A5545D1}"/>
              </a:ext>
            </a:extLst>
          </p:cNvPr>
          <p:cNvSpPr/>
          <p:nvPr/>
        </p:nvSpPr>
        <p:spPr>
          <a:xfrm>
            <a:off x="9042596" y="2216504"/>
            <a:ext cx="704425" cy="2634153"/>
          </a:xfrm>
          <a:prstGeom prst="rightBrace">
            <a:avLst>
              <a:gd name="adj1" fmla="val 8333"/>
              <a:gd name="adj2" fmla="val 51966"/>
            </a:avLst>
          </a:prstGeom>
          <a:ln w="19050"/>
        </p:spPr>
        <p:style>
          <a:lnRef idx="1">
            <a:schemeClr val="dk1"/>
          </a:lnRef>
          <a:fillRef idx="0">
            <a:schemeClr val="dk1"/>
          </a:fillRef>
          <a:effectRef idx="0">
            <a:schemeClr val="dk1"/>
          </a:effectRef>
          <a:fontRef idx="minor">
            <a:schemeClr val="tx1"/>
          </a:fontRef>
        </p:style>
        <p:txBody>
          <a:bodyPr rtlCol="0" anchor="ctr"/>
          <a:lstStyle/>
          <a:p>
            <a:pPr algn="ctr" defTabSz="1219170">
              <a:buClr>
                <a:srgbClr val="000000"/>
              </a:buClr>
            </a:pPr>
            <a:endParaRPr lang="en-US" sz="1867" kern="0">
              <a:solidFill>
                <a:srgbClr val="000000"/>
              </a:solidFill>
              <a:latin typeface="Arial"/>
              <a:sym typeface="Arial"/>
            </a:endParaRPr>
          </a:p>
        </p:txBody>
      </p:sp>
      <p:sp>
        <p:nvSpPr>
          <p:cNvPr id="10" name="Google Shape;895;p36">
            <a:extLst>
              <a:ext uri="{FF2B5EF4-FFF2-40B4-BE49-F238E27FC236}">
                <a16:creationId xmlns:a16="http://schemas.microsoft.com/office/drawing/2014/main" id="{9A5527A9-2237-D52D-5D8E-00440FE456ED}"/>
              </a:ext>
            </a:extLst>
          </p:cNvPr>
          <p:cNvSpPr txBox="1"/>
          <p:nvPr/>
        </p:nvSpPr>
        <p:spPr>
          <a:xfrm>
            <a:off x="9608863" y="2989849"/>
            <a:ext cx="2553605" cy="1107941"/>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200" b="1" kern="0" dirty="0">
                <a:solidFill>
                  <a:srgbClr val="000000"/>
                </a:solidFill>
                <a:latin typeface="Century Gothic"/>
                <a:ea typeface="Century Gothic"/>
                <a:cs typeface="Century Gothic"/>
                <a:sym typeface="Century Gothic"/>
              </a:rPr>
              <a:t>&lt; 20% Accuracy</a:t>
            </a:r>
            <a:endParaRPr sz="1867" kern="0" dirty="0">
              <a:solidFill>
                <a:srgbClr val="000000"/>
              </a:solidFill>
              <a:latin typeface="Arial"/>
              <a:cs typeface="Arial"/>
              <a:sym typeface="Arial"/>
            </a:endParaRPr>
          </a:p>
        </p:txBody>
      </p:sp>
      <p:sp>
        <p:nvSpPr>
          <p:cNvPr id="11" name="Google Shape;896;p36">
            <a:extLst>
              <a:ext uri="{FF2B5EF4-FFF2-40B4-BE49-F238E27FC236}">
                <a16:creationId xmlns:a16="http://schemas.microsoft.com/office/drawing/2014/main" id="{A60F5F3A-9640-0BA1-F0EA-0FCF56410935}"/>
              </a:ext>
            </a:extLst>
          </p:cNvPr>
          <p:cNvSpPr txBox="1"/>
          <p:nvPr/>
        </p:nvSpPr>
        <p:spPr>
          <a:xfrm>
            <a:off x="8795943" y="5054062"/>
            <a:ext cx="3140139" cy="615499"/>
          </a:xfrm>
          <a:prstGeom prst="rect">
            <a:avLst/>
          </a:prstGeom>
          <a:noFill/>
          <a:ln>
            <a:noFill/>
          </a:ln>
        </p:spPr>
        <p:txBody>
          <a:bodyPr spcFirstLastPara="1" wrap="square" lIns="121900" tIns="60933" rIns="121900" bIns="60933" anchor="t" anchorCtr="0">
            <a:spAutoFit/>
          </a:bodyPr>
          <a:lstStyle/>
          <a:p>
            <a:pPr algn="ctr" defTabSz="1219170">
              <a:buClr>
                <a:srgbClr val="000000"/>
              </a:buClr>
            </a:pPr>
            <a:r>
              <a:rPr lang="en-US" sz="3200" b="1" kern="0" dirty="0">
                <a:solidFill>
                  <a:srgbClr val="000000"/>
                </a:solidFill>
                <a:latin typeface="Century Gothic"/>
                <a:ea typeface="Century Gothic"/>
                <a:cs typeface="Century Gothic"/>
                <a:sym typeface="Century Gothic"/>
              </a:rPr>
              <a:t>55% Accuracy</a:t>
            </a:r>
            <a:endParaRPr sz="1867" kern="0" dirty="0">
              <a:solidFill>
                <a:srgbClr val="000000"/>
              </a:solidFill>
              <a:latin typeface="Arial"/>
              <a:cs typeface="Arial"/>
              <a:sym typeface="Arial"/>
            </a:endParaRPr>
          </a:p>
        </p:txBody>
      </p:sp>
      <p:sp>
        <p:nvSpPr>
          <p:cNvPr id="12" name="Slide Number Placeholder 11">
            <a:extLst>
              <a:ext uri="{FF2B5EF4-FFF2-40B4-BE49-F238E27FC236}">
                <a16:creationId xmlns:a16="http://schemas.microsoft.com/office/drawing/2014/main" id="{F29B0D3F-C8F8-DD27-FD57-8CBE89F6F3C2}"/>
              </a:ext>
            </a:extLst>
          </p:cNvPr>
          <p:cNvSpPr>
            <a:spLocks noGrp="1"/>
          </p:cNvSpPr>
          <p:nvPr>
            <p:ph type="sldNum" idx="12"/>
          </p:nvPr>
        </p:nvSpPr>
        <p:spPr/>
        <p:txBody>
          <a:bodyPr/>
          <a:lstStyle/>
          <a:p>
            <a:pPr defTabSz="1219170"/>
            <a:fld id="{00000000-1234-1234-1234-123412341234}" type="slidenum">
              <a:rPr lang="en-US" kern="0"/>
              <a:pPr defTabSz="1219170"/>
              <a:t>18</a:t>
            </a:fld>
            <a:endParaRPr lang="en-US" kern="0"/>
          </a:p>
        </p:txBody>
      </p:sp>
      <p:pic>
        <p:nvPicPr>
          <p:cNvPr id="29" name="Picture 28" descr="A logo with purple flower&#10;&#10;Description automatically generated">
            <a:extLst>
              <a:ext uri="{FF2B5EF4-FFF2-40B4-BE49-F238E27FC236}">
                <a16:creationId xmlns:a16="http://schemas.microsoft.com/office/drawing/2014/main" id="{D4FCB6E3-E3DE-10D9-3194-0BA7140B0FD5}"/>
              </a:ext>
            </a:extLst>
          </p:cNvPr>
          <p:cNvPicPr>
            <a:picLocks noChangeAspect="1"/>
          </p:cNvPicPr>
          <p:nvPr/>
        </p:nvPicPr>
        <p:blipFill>
          <a:blip r:embed="rId3"/>
          <a:srcRect l="-1" t="12899" r="63383" b="20869"/>
          <a:stretch/>
        </p:blipFill>
        <p:spPr>
          <a:xfrm>
            <a:off x="1293979" y="5044733"/>
            <a:ext cx="596739" cy="607121"/>
          </a:xfrm>
          <a:prstGeom prst="rect">
            <a:avLst/>
          </a:prstGeom>
        </p:spPr>
      </p:pic>
    </p:spTree>
    <p:extLst>
      <p:ext uri="{BB962C8B-B14F-4D97-AF65-F5344CB8AC3E}">
        <p14:creationId xmlns:p14="http://schemas.microsoft.com/office/powerpoint/2010/main" val="176450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par>
                                <p:cTn id="81" presetID="10"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7" grpId="0"/>
      <p:bldP spid="18" grpId="0"/>
      <p:bldP spid="19" grpId="0"/>
      <p:bldP spid="20" grpId="0"/>
      <p:bldP spid="21" grpId="0" animBg="1"/>
      <p:bldP spid="22" grpId="0" animBg="1"/>
      <p:bldP spid="23" grpId="0" animBg="1"/>
      <p:bldP spid="24" grpId="0" animBg="1"/>
      <p:bldP spid="25" grpId="0" animBg="1"/>
      <p:bldP spid="26" grpId="0"/>
      <p:bldP spid="2" grpId="0"/>
      <p:bldP spid="4"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3154-6BE1-BC09-70A0-815FF435829E}"/>
              </a:ext>
            </a:extLst>
          </p:cNvPr>
          <p:cNvSpPr>
            <a:spLocks noGrp="1"/>
          </p:cNvSpPr>
          <p:nvPr>
            <p:ph type="title"/>
          </p:nvPr>
        </p:nvSpPr>
        <p:spPr/>
        <p:txBody>
          <a:bodyPr>
            <a:normAutofit/>
          </a:bodyPr>
          <a:lstStyle/>
          <a:p>
            <a:r>
              <a:rPr lang="en-US" dirty="0"/>
              <a:t>What’s in the future?</a:t>
            </a:r>
          </a:p>
        </p:txBody>
      </p:sp>
      <p:sp>
        <p:nvSpPr>
          <p:cNvPr id="4" name="Slide Number Placeholder 3">
            <a:extLst>
              <a:ext uri="{FF2B5EF4-FFF2-40B4-BE49-F238E27FC236}">
                <a16:creationId xmlns:a16="http://schemas.microsoft.com/office/drawing/2014/main" id="{15EAE196-75A3-CB47-5E03-D6DE7547DD95}"/>
              </a:ext>
            </a:extLst>
          </p:cNvPr>
          <p:cNvSpPr>
            <a:spLocks noGrp="1"/>
          </p:cNvSpPr>
          <p:nvPr>
            <p:ph type="sldNum" idx="12"/>
          </p:nvPr>
        </p:nvSpPr>
        <p:spPr/>
        <p:txBody>
          <a:bodyPr/>
          <a:lstStyle/>
          <a:p>
            <a:fld id="{00000000-1234-1234-1234-123412341234}" type="slidenum">
              <a:rPr lang="en-US" smtClean="0"/>
              <a:pPr/>
              <a:t>19</a:t>
            </a:fld>
            <a:endParaRPr lang="en-US"/>
          </a:p>
        </p:txBody>
      </p:sp>
      <p:pic>
        <p:nvPicPr>
          <p:cNvPr id="3074" name="Picture 2" descr="🔮 Crystal Ball Emoji — Meaning, Copy &amp; Paste">
            <a:extLst>
              <a:ext uri="{FF2B5EF4-FFF2-40B4-BE49-F238E27FC236}">
                <a16:creationId xmlns:a16="http://schemas.microsoft.com/office/drawing/2014/main" id="{3A643644-3C49-1FC4-DF0E-F7D01BE53C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98" r="20519"/>
          <a:stretch/>
        </p:blipFill>
        <p:spPr bwMode="auto">
          <a:xfrm>
            <a:off x="415600" y="2164067"/>
            <a:ext cx="961813" cy="8941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E649B8-F98B-B14B-9D72-4BCF9DE7F894}"/>
              </a:ext>
            </a:extLst>
          </p:cNvPr>
          <p:cNvSpPr txBox="1"/>
          <p:nvPr/>
        </p:nvSpPr>
        <p:spPr>
          <a:xfrm>
            <a:off x="1377414" y="2164067"/>
            <a:ext cx="8106284" cy="913199"/>
          </a:xfrm>
          <a:prstGeom prst="rect">
            <a:avLst/>
          </a:prstGeom>
          <a:noFill/>
        </p:spPr>
        <p:txBody>
          <a:bodyPr wrap="square" rtlCol="0">
            <a:spAutoFit/>
          </a:bodyPr>
          <a:lstStyle/>
          <a:p>
            <a:r>
              <a:rPr lang="en-US" sz="2667" dirty="0"/>
              <a:t>Methods leveraging </a:t>
            </a:r>
            <a:r>
              <a:rPr lang="en-US" sz="2667" dirty="0">
                <a:solidFill>
                  <a:schemeClr val="accent1">
                    <a:lumMod val="75000"/>
                  </a:schemeClr>
                </a:solidFill>
              </a:rPr>
              <a:t>more of the TAG design space</a:t>
            </a:r>
            <a:r>
              <a:rPr lang="en-US" sz="2667" dirty="0"/>
              <a:t> will outperform baselines </a:t>
            </a:r>
          </a:p>
        </p:txBody>
      </p:sp>
      <p:pic>
        <p:nvPicPr>
          <p:cNvPr id="3078" name="Picture 6" descr="IconExperience » G-Collection » Tools Icon">
            <a:extLst>
              <a:ext uri="{FF2B5EF4-FFF2-40B4-BE49-F238E27FC236}">
                <a16:creationId xmlns:a16="http://schemas.microsoft.com/office/drawing/2014/main" id="{ABD0C004-F0C6-BD06-909B-53A8E20C3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97" y="3972890"/>
            <a:ext cx="820420" cy="820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FD5F69-4666-A9E8-5778-3359F3278785}"/>
              </a:ext>
            </a:extLst>
          </p:cNvPr>
          <p:cNvSpPr txBox="1"/>
          <p:nvPr/>
        </p:nvSpPr>
        <p:spPr>
          <a:xfrm>
            <a:off x="1377414" y="3972890"/>
            <a:ext cx="8106284" cy="913199"/>
          </a:xfrm>
          <a:prstGeom prst="rect">
            <a:avLst/>
          </a:prstGeom>
          <a:noFill/>
        </p:spPr>
        <p:txBody>
          <a:bodyPr wrap="square" rtlCol="0">
            <a:spAutoFit/>
          </a:bodyPr>
          <a:lstStyle/>
          <a:p>
            <a:r>
              <a:rPr lang="en-US" sz="2667" dirty="0"/>
              <a:t>TAG-Bench 2.0: expand benchmark with harder queries </a:t>
            </a:r>
          </a:p>
        </p:txBody>
      </p:sp>
    </p:spTree>
    <p:extLst>
      <p:ext uri="{BB962C8B-B14F-4D97-AF65-F5344CB8AC3E}">
        <p14:creationId xmlns:p14="http://schemas.microsoft.com/office/powerpoint/2010/main" val="207259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fade">
                                      <p:cBhvr>
                                        <p:cTn id="18"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72E06-CFBC-0AD8-3466-41C9D73A3CA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9859F49-8571-24FE-B7E2-0869764314D8}"/>
              </a:ext>
            </a:extLst>
          </p:cNvPr>
          <p:cNvSpPr txBox="1"/>
          <p:nvPr/>
        </p:nvSpPr>
        <p:spPr>
          <a:xfrm>
            <a:off x="2689905" y="5528502"/>
            <a:ext cx="8029160" cy="379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highlight>
                  <a:srgbClr val="FFFF00"/>
                </a:highlight>
                <a:latin typeface="-webkit-standard"/>
                <a:sym typeface="Arial"/>
              </a:rPr>
              <a:t>Summarize donor </a:t>
            </a:r>
            <a:r>
              <a:rPr lang="en-US" sz="1867" kern="0" dirty="0">
                <a:solidFill>
                  <a:srgbClr val="000000"/>
                </a:solidFill>
                <a:highlight>
                  <a:srgbClr val="00FF00"/>
                </a:highlight>
                <a:latin typeface="-webkit-standard"/>
                <a:sym typeface="Arial"/>
              </a:rPr>
              <a:t>information of the highest contributors </a:t>
            </a:r>
            <a:r>
              <a:rPr lang="en-US" sz="1867" kern="0" dirty="0">
                <a:solidFill>
                  <a:srgbClr val="000000"/>
                </a:solidFill>
                <a:highlight>
                  <a:srgbClr val="00FFFF"/>
                </a:highlight>
                <a:latin typeface="-webkit-standard"/>
                <a:sym typeface="Arial"/>
              </a:rPr>
              <a:t>from swing states</a:t>
            </a:r>
            <a:endParaRPr lang="en-US" sz="1867" kern="0" dirty="0">
              <a:solidFill>
                <a:srgbClr val="000000"/>
              </a:solidFill>
              <a:highlight>
                <a:srgbClr val="00FFFF"/>
              </a:highlight>
              <a:latin typeface="Arial"/>
              <a:sym typeface="Arial"/>
            </a:endParaRPr>
          </a:p>
        </p:txBody>
      </p:sp>
      <p:pic>
        <p:nvPicPr>
          <p:cNvPr id="9" name="Picture 8" descr="A screenshot of a cellphone&#10;&#10;Description automatically generated">
            <a:extLst>
              <a:ext uri="{FF2B5EF4-FFF2-40B4-BE49-F238E27FC236}">
                <a16:creationId xmlns:a16="http://schemas.microsoft.com/office/drawing/2014/main" id="{376659F5-D1DF-FEE3-B055-913D3322DE76}"/>
              </a:ext>
            </a:extLst>
          </p:cNvPr>
          <p:cNvPicPr>
            <a:picLocks noChangeAspect="1"/>
          </p:cNvPicPr>
          <p:nvPr/>
        </p:nvPicPr>
        <p:blipFill>
          <a:blip r:embed="rId3"/>
          <a:stretch>
            <a:fillRect/>
          </a:stretch>
        </p:blipFill>
        <p:spPr>
          <a:xfrm>
            <a:off x="12605757" y="916739"/>
            <a:ext cx="6633796" cy="6858000"/>
          </a:xfrm>
          <a:prstGeom prst="rect">
            <a:avLst/>
          </a:prstGeom>
        </p:spPr>
      </p:pic>
      <p:pic>
        <p:nvPicPr>
          <p:cNvPr id="3" name="Graphic 2" descr="User with solid fill">
            <a:extLst>
              <a:ext uri="{FF2B5EF4-FFF2-40B4-BE49-F238E27FC236}">
                <a16:creationId xmlns:a16="http://schemas.microsoft.com/office/drawing/2014/main" id="{CDDA97DD-26CA-CF7C-A43F-4FF72FB2D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3059" y="5094633"/>
            <a:ext cx="1219200" cy="1219200"/>
          </a:xfrm>
          <a:prstGeom prst="rect">
            <a:avLst/>
          </a:prstGeom>
        </p:spPr>
      </p:pic>
      <p:pic>
        <p:nvPicPr>
          <p:cNvPr id="10" name="Graphic 9" descr="Earth globe: Americas with solid fill">
            <a:extLst>
              <a:ext uri="{FF2B5EF4-FFF2-40B4-BE49-F238E27FC236}">
                <a16:creationId xmlns:a16="http://schemas.microsoft.com/office/drawing/2014/main" id="{B07CA671-2285-FF03-B178-0D9EA656EB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52696" y="4853723"/>
            <a:ext cx="615553" cy="615553"/>
          </a:xfrm>
          <a:prstGeom prst="rect">
            <a:avLst/>
          </a:prstGeom>
        </p:spPr>
      </p:pic>
      <p:pic>
        <p:nvPicPr>
          <p:cNvPr id="16" name="Graphic 15" descr="Robot with solid fill">
            <a:extLst>
              <a:ext uri="{FF2B5EF4-FFF2-40B4-BE49-F238E27FC236}">
                <a16:creationId xmlns:a16="http://schemas.microsoft.com/office/drawing/2014/main" id="{D2823244-5E21-79DE-93EE-077D6ECA7753}"/>
              </a:ext>
            </a:extLst>
          </p:cNvPr>
          <p:cNvPicPr>
            <a:picLocks noChangeAspect="1"/>
          </p:cNvPicPr>
          <p:nvPr/>
        </p:nvPicPr>
        <p:blipFill>
          <a:blip r:embed="rId8">
            <a:extLst>
              <a:ext uri="{96DAC541-7B7A-43D3-8B79-37D633B846F1}">
                <asvg:svgBlip xmlns:asvg="http://schemas.microsoft.com/office/drawing/2016/SVG/main" r:embed="rId9"/>
              </a:ext>
            </a:extLst>
          </a:blip>
          <a:srcRect l="33950" t="2527" b="57473"/>
          <a:stretch/>
        </p:blipFill>
        <p:spPr>
          <a:xfrm>
            <a:off x="3393578" y="4891293"/>
            <a:ext cx="910863" cy="551617"/>
          </a:xfrm>
          <a:prstGeom prst="rect">
            <a:avLst/>
          </a:prstGeom>
        </p:spPr>
      </p:pic>
      <p:pic>
        <p:nvPicPr>
          <p:cNvPr id="11" name="Graphic 10" descr="Mathematics with solid fill">
            <a:extLst>
              <a:ext uri="{FF2B5EF4-FFF2-40B4-BE49-F238E27FC236}">
                <a16:creationId xmlns:a16="http://schemas.microsoft.com/office/drawing/2014/main" id="{7C3FB32F-F5BD-8D5B-9BB9-B6B3906632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01837" y="4852697"/>
            <a:ext cx="615555" cy="615555"/>
          </a:xfrm>
          <a:prstGeom prst="rect">
            <a:avLst/>
          </a:prstGeom>
        </p:spPr>
      </p:pic>
      <p:sp>
        <p:nvSpPr>
          <p:cNvPr id="12" name="Title 1">
            <a:extLst>
              <a:ext uri="{FF2B5EF4-FFF2-40B4-BE49-F238E27FC236}">
                <a16:creationId xmlns:a16="http://schemas.microsoft.com/office/drawing/2014/main" id="{4EC471CC-D0BC-074A-ED45-AAE0734A7667}"/>
              </a:ext>
            </a:extLst>
          </p:cNvPr>
          <p:cNvSpPr>
            <a:spLocks noGrp="1"/>
          </p:cNvSpPr>
          <p:nvPr>
            <p:ph type="title"/>
          </p:nvPr>
        </p:nvSpPr>
        <p:spPr>
          <a:xfrm>
            <a:off x="415600" y="390167"/>
            <a:ext cx="11360800" cy="763600"/>
          </a:xfrm>
        </p:spPr>
        <p:txBody>
          <a:bodyPr>
            <a:normAutofit/>
          </a:bodyPr>
          <a:lstStyle/>
          <a:p>
            <a:r>
              <a:rPr lang="en-US" dirty="0"/>
              <a:t>Towards Connecting AI to Data…</a:t>
            </a:r>
          </a:p>
        </p:txBody>
      </p:sp>
      <p:pic>
        <p:nvPicPr>
          <p:cNvPr id="15" name="Graphic 14" descr="Table with solid fill">
            <a:extLst>
              <a:ext uri="{FF2B5EF4-FFF2-40B4-BE49-F238E27FC236}">
                <a16:creationId xmlns:a16="http://schemas.microsoft.com/office/drawing/2014/main" id="{654A150F-C260-6741-3009-87A8D196FA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31287" y="4772492"/>
            <a:ext cx="825333" cy="825333"/>
          </a:xfrm>
          <a:prstGeom prst="rect">
            <a:avLst/>
          </a:prstGeom>
        </p:spPr>
      </p:pic>
      <p:pic>
        <p:nvPicPr>
          <p:cNvPr id="17" name="Graphic 16" descr="Database with solid fill">
            <a:extLst>
              <a:ext uri="{FF2B5EF4-FFF2-40B4-BE49-F238E27FC236}">
                <a16:creationId xmlns:a16="http://schemas.microsoft.com/office/drawing/2014/main" id="{14E85949-9EFA-E830-250B-D1210532FA0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773013" y="98705"/>
            <a:ext cx="1450480" cy="1450480"/>
          </a:xfrm>
          <a:prstGeom prst="rect">
            <a:avLst/>
          </a:prstGeom>
        </p:spPr>
      </p:pic>
      <p:pic>
        <p:nvPicPr>
          <p:cNvPr id="18" name="Google Shape;428;p75">
            <a:extLst>
              <a:ext uri="{FF2B5EF4-FFF2-40B4-BE49-F238E27FC236}">
                <a16:creationId xmlns:a16="http://schemas.microsoft.com/office/drawing/2014/main" id="{6221513F-07CB-67C5-6930-339BD9D28C88}"/>
              </a:ext>
            </a:extLst>
          </p:cNvPr>
          <p:cNvPicPr preferRelativeResize="0"/>
          <p:nvPr/>
        </p:nvPicPr>
        <p:blipFill rotWithShape="1">
          <a:blip r:embed="rId16">
            <a:alphaModFix/>
          </a:blip>
          <a:srcRect/>
          <a:stretch/>
        </p:blipFill>
        <p:spPr>
          <a:xfrm>
            <a:off x="9812837" y="13113"/>
            <a:ext cx="960177" cy="1450480"/>
          </a:xfrm>
          <a:prstGeom prst="rect">
            <a:avLst/>
          </a:prstGeom>
          <a:noFill/>
          <a:ln>
            <a:noFill/>
          </a:ln>
        </p:spPr>
      </p:pic>
      <p:sp>
        <p:nvSpPr>
          <p:cNvPr id="19" name="Slide Number Placeholder 18">
            <a:extLst>
              <a:ext uri="{FF2B5EF4-FFF2-40B4-BE49-F238E27FC236}">
                <a16:creationId xmlns:a16="http://schemas.microsoft.com/office/drawing/2014/main" id="{990C34A9-A5CF-CA3C-05A6-311BCB85A3E7}"/>
              </a:ext>
            </a:extLst>
          </p:cNvPr>
          <p:cNvSpPr>
            <a:spLocks noGrp="1"/>
          </p:cNvSpPr>
          <p:nvPr>
            <p:ph type="sldNum" idx="12"/>
          </p:nvPr>
        </p:nvSpPr>
        <p:spPr/>
        <p:txBody>
          <a:bodyPr/>
          <a:lstStyle/>
          <a:p>
            <a:pPr defTabSz="1219170"/>
            <a:fld id="{00000000-1234-1234-1234-123412341234}" type="slidenum">
              <a:rPr lang="en" kern="0"/>
              <a:pPr defTabSz="1219170"/>
              <a:t>2</a:t>
            </a:fld>
            <a:endParaRPr lang="en" kern="0"/>
          </a:p>
        </p:txBody>
      </p:sp>
      <p:pic>
        <p:nvPicPr>
          <p:cNvPr id="5" name="Picture 4">
            <a:extLst>
              <a:ext uri="{FF2B5EF4-FFF2-40B4-BE49-F238E27FC236}">
                <a16:creationId xmlns:a16="http://schemas.microsoft.com/office/drawing/2014/main" id="{67AF0D96-067C-96BC-9272-A85222DAED1A}"/>
              </a:ext>
            </a:extLst>
          </p:cNvPr>
          <p:cNvPicPr>
            <a:picLocks noChangeAspect="1"/>
          </p:cNvPicPr>
          <p:nvPr/>
        </p:nvPicPr>
        <p:blipFill>
          <a:blip r:embed="rId17"/>
          <a:stretch>
            <a:fillRect/>
          </a:stretch>
        </p:blipFill>
        <p:spPr>
          <a:xfrm>
            <a:off x="4060321" y="1558337"/>
            <a:ext cx="4071357" cy="2903822"/>
          </a:xfrm>
          <a:prstGeom prst="rect">
            <a:avLst/>
          </a:prstGeom>
        </p:spPr>
      </p:pic>
    </p:spTree>
    <p:extLst>
      <p:ext uri="{BB962C8B-B14F-4D97-AF65-F5344CB8AC3E}">
        <p14:creationId xmlns:p14="http://schemas.microsoft.com/office/powerpoint/2010/main" val="86065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E87E-4020-AD93-7C70-B5ABC71AA2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C79D23B-529C-C6C3-A3EB-6B7845CE741F}"/>
              </a:ext>
            </a:extLst>
          </p:cNvPr>
          <p:cNvSpPr/>
          <p:nvPr/>
        </p:nvSpPr>
        <p:spPr>
          <a:xfrm>
            <a:off x="107520" y="5478684"/>
            <a:ext cx="2200507" cy="122911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2400" b="1" kern="0" dirty="0">
                <a:solidFill>
                  <a:srgbClr val="000000"/>
                </a:solidFill>
                <a:latin typeface="Century Gothic" panose="020B0502020202020204" pitchFamily="34" charset="0"/>
                <a:sym typeface="Arial"/>
              </a:rPr>
              <a:t>RAG</a:t>
            </a:r>
            <a:endParaRPr lang="en-US" sz="1867" b="1" kern="0" dirty="0">
              <a:solidFill>
                <a:srgbClr val="000000"/>
              </a:solidFill>
              <a:latin typeface="Century Gothic" panose="020B0502020202020204" pitchFamily="34" charset="0"/>
              <a:sym typeface="Arial"/>
            </a:endParaRPr>
          </a:p>
        </p:txBody>
      </p:sp>
      <p:sp>
        <p:nvSpPr>
          <p:cNvPr id="7" name="TextBox 6">
            <a:extLst>
              <a:ext uri="{FF2B5EF4-FFF2-40B4-BE49-F238E27FC236}">
                <a16:creationId xmlns:a16="http://schemas.microsoft.com/office/drawing/2014/main" id="{016894E4-5C86-180B-7D73-2B218D453296}"/>
              </a:ext>
            </a:extLst>
          </p:cNvPr>
          <p:cNvSpPr txBox="1"/>
          <p:nvPr/>
        </p:nvSpPr>
        <p:spPr>
          <a:xfrm>
            <a:off x="3083773" y="791393"/>
            <a:ext cx="8029160" cy="6669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latin typeface="-webkit-standard"/>
                <a:sym typeface="Arial"/>
              </a:rPr>
              <a:t>Summarize donor information of the highest contributors from swing states from the 2024 presidential election</a:t>
            </a:r>
            <a:endParaRPr lang="en-US" sz="1867" kern="0" dirty="0">
              <a:solidFill>
                <a:srgbClr val="000000"/>
              </a:solidFill>
              <a:latin typeface="Arial"/>
              <a:sym typeface="Arial"/>
            </a:endParaRPr>
          </a:p>
        </p:txBody>
      </p:sp>
      <p:pic>
        <p:nvPicPr>
          <p:cNvPr id="9" name="Picture 8" descr="A screenshot of a cellphone&#10;&#10;Description automatically generated">
            <a:extLst>
              <a:ext uri="{FF2B5EF4-FFF2-40B4-BE49-F238E27FC236}">
                <a16:creationId xmlns:a16="http://schemas.microsoft.com/office/drawing/2014/main" id="{E666869E-F147-BF14-84EA-EA50B788AC28}"/>
              </a:ext>
            </a:extLst>
          </p:cNvPr>
          <p:cNvPicPr>
            <a:picLocks noChangeAspect="1"/>
          </p:cNvPicPr>
          <p:nvPr/>
        </p:nvPicPr>
        <p:blipFill>
          <a:blip r:embed="rId3"/>
          <a:stretch>
            <a:fillRect/>
          </a:stretch>
        </p:blipFill>
        <p:spPr>
          <a:xfrm>
            <a:off x="12605757" y="916739"/>
            <a:ext cx="6633796" cy="6858000"/>
          </a:xfrm>
          <a:prstGeom prst="rect">
            <a:avLst/>
          </a:prstGeom>
        </p:spPr>
      </p:pic>
      <p:pic>
        <p:nvPicPr>
          <p:cNvPr id="3" name="Graphic 2" descr="User with solid fill">
            <a:extLst>
              <a:ext uri="{FF2B5EF4-FFF2-40B4-BE49-F238E27FC236}">
                <a16:creationId xmlns:a16="http://schemas.microsoft.com/office/drawing/2014/main" id="{EF075F83-92D6-8C97-726F-DA1270406E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0477" y="511524"/>
            <a:ext cx="1219200" cy="1219200"/>
          </a:xfrm>
          <a:prstGeom prst="rect">
            <a:avLst/>
          </a:prstGeom>
        </p:spPr>
      </p:pic>
      <p:sp>
        <p:nvSpPr>
          <p:cNvPr id="6" name="TextBox 5">
            <a:extLst>
              <a:ext uri="{FF2B5EF4-FFF2-40B4-BE49-F238E27FC236}">
                <a16:creationId xmlns:a16="http://schemas.microsoft.com/office/drawing/2014/main" id="{477023A2-7925-D8BD-BF79-4F19ECF5EDAB}"/>
              </a:ext>
            </a:extLst>
          </p:cNvPr>
          <p:cNvSpPr txBox="1"/>
          <p:nvPr/>
        </p:nvSpPr>
        <p:spPr>
          <a:xfrm>
            <a:off x="3083773" y="2228340"/>
            <a:ext cx="8029160" cy="210358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latin typeface="Arial"/>
                <a:sym typeface="Arial"/>
              </a:rPr>
              <a:t>In the 2024 presidential election, several prominent donors from swing states made significant contributions to the campaigns:</a:t>
            </a:r>
          </a:p>
          <a:p>
            <a:pPr defTabSz="1219170">
              <a:buClr>
                <a:srgbClr val="000000"/>
              </a:buClr>
            </a:pPr>
            <a:endParaRPr lang="en-US" sz="1867" kern="0" dirty="0">
              <a:solidFill>
                <a:srgbClr val="000000"/>
              </a:solidFill>
              <a:latin typeface="Arial"/>
              <a:sym typeface="Arial"/>
            </a:endParaRPr>
          </a:p>
          <a:p>
            <a:pPr defTabSz="1219170">
              <a:buClr>
                <a:srgbClr val="000000"/>
              </a:buClr>
              <a:buFont typeface="Arial" panose="020B0604020202020204" pitchFamily="34" charset="0"/>
              <a:buChar char="•"/>
            </a:pPr>
            <a:r>
              <a:rPr lang="en-US" sz="1867" b="1" kern="0" dirty="0">
                <a:solidFill>
                  <a:srgbClr val="000000"/>
                </a:solidFill>
                <a:latin typeface="Arial"/>
                <a:sym typeface="Arial"/>
              </a:rPr>
              <a:t>Elon Musk</a:t>
            </a:r>
            <a:r>
              <a:rPr lang="en-US" sz="1867" kern="0" dirty="0">
                <a:solidFill>
                  <a:srgbClr val="000000"/>
                </a:solidFill>
                <a:latin typeface="Arial"/>
                <a:sym typeface="Arial"/>
              </a:rPr>
              <a:t>: Residing in Texas, a state with shifting political dynamics, Musk emerged as one of the largest individual political donors…</a:t>
            </a:r>
          </a:p>
          <a:p>
            <a:pPr defTabSz="1219170">
              <a:buClr>
                <a:srgbClr val="000000"/>
              </a:buClr>
              <a:buFont typeface="Arial" panose="020B0604020202020204" pitchFamily="34" charset="0"/>
              <a:buChar char="•"/>
            </a:pPr>
            <a:r>
              <a:rPr lang="en-US" sz="1867" b="1" kern="0" dirty="0">
                <a:solidFill>
                  <a:srgbClr val="000000"/>
                </a:solidFill>
                <a:latin typeface="Arial"/>
                <a:sym typeface="Arial"/>
              </a:rPr>
              <a:t>Timothy Mellon</a:t>
            </a:r>
            <a:r>
              <a:rPr lang="en-US" sz="1867" kern="0" dirty="0">
                <a:solidFill>
                  <a:srgbClr val="000000"/>
                </a:solidFill>
                <a:latin typeface="Arial"/>
                <a:sym typeface="Arial"/>
              </a:rPr>
              <a:t>: A Wyoming-based businessman…</a:t>
            </a:r>
          </a:p>
          <a:p>
            <a:pPr defTabSz="1219170">
              <a:buClr>
                <a:srgbClr val="000000"/>
              </a:buClr>
              <a:buFont typeface="Arial" panose="020B0604020202020204" pitchFamily="34" charset="0"/>
              <a:buChar char="•"/>
            </a:pPr>
            <a:r>
              <a:rPr lang="en-US" sz="1867" b="1" kern="0" dirty="0">
                <a:solidFill>
                  <a:srgbClr val="000000"/>
                </a:solidFill>
                <a:latin typeface="Arial"/>
                <a:sym typeface="Arial"/>
              </a:rPr>
              <a:t>Miriam Adelson</a:t>
            </a:r>
            <a:r>
              <a:rPr lang="en-US" sz="1867" kern="0" dirty="0">
                <a:solidFill>
                  <a:srgbClr val="000000"/>
                </a:solidFill>
                <a:latin typeface="Arial"/>
                <a:sym typeface="Arial"/>
              </a:rPr>
              <a:t>: Although based in Nevada…</a:t>
            </a:r>
          </a:p>
        </p:txBody>
      </p:sp>
      <p:pic>
        <p:nvPicPr>
          <p:cNvPr id="8" name="Picture 7">
            <a:extLst>
              <a:ext uri="{FF2B5EF4-FFF2-40B4-BE49-F238E27FC236}">
                <a16:creationId xmlns:a16="http://schemas.microsoft.com/office/drawing/2014/main" id="{DFCD8BD2-1491-AF09-F26F-B02C042A2B4D}"/>
              </a:ext>
            </a:extLst>
          </p:cNvPr>
          <p:cNvPicPr>
            <a:picLocks noChangeAspect="1"/>
          </p:cNvPicPr>
          <p:nvPr/>
        </p:nvPicPr>
        <p:blipFill>
          <a:blip r:embed="rId6"/>
          <a:stretch>
            <a:fillRect/>
          </a:stretch>
        </p:blipFill>
        <p:spPr>
          <a:xfrm>
            <a:off x="1873731" y="2216010"/>
            <a:ext cx="792692" cy="792692"/>
          </a:xfrm>
          <a:prstGeom prst="rect">
            <a:avLst/>
          </a:prstGeom>
        </p:spPr>
      </p:pic>
      <p:sp>
        <p:nvSpPr>
          <p:cNvPr id="13" name="Slide Number Placeholder 12">
            <a:extLst>
              <a:ext uri="{FF2B5EF4-FFF2-40B4-BE49-F238E27FC236}">
                <a16:creationId xmlns:a16="http://schemas.microsoft.com/office/drawing/2014/main" id="{8E9F3E65-1FA8-8871-4F54-1EB2909BD4FD}"/>
              </a:ext>
            </a:extLst>
          </p:cNvPr>
          <p:cNvSpPr>
            <a:spLocks noGrp="1"/>
          </p:cNvSpPr>
          <p:nvPr>
            <p:ph type="sldNum" idx="12"/>
          </p:nvPr>
        </p:nvSpPr>
        <p:spPr/>
        <p:txBody>
          <a:bodyPr/>
          <a:lstStyle/>
          <a:p>
            <a:pPr defTabSz="1219170"/>
            <a:fld id="{00000000-1234-1234-1234-123412341234}" type="slidenum">
              <a:rPr lang="en" kern="0"/>
              <a:pPr defTabSz="1219170"/>
              <a:t>3</a:t>
            </a:fld>
            <a:endParaRPr lang="en" kern="0"/>
          </a:p>
        </p:txBody>
      </p:sp>
    </p:spTree>
    <p:extLst>
      <p:ext uri="{BB962C8B-B14F-4D97-AF65-F5344CB8AC3E}">
        <p14:creationId xmlns:p14="http://schemas.microsoft.com/office/powerpoint/2010/main" val="3731987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66A6-44D9-7E7C-56FE-57D7C2806F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756453-4975-78CA-A92C-A37B3974F894}"/>
              </a:ext>
            </a:extLst>
          </p:cNvPr>
          <p:cNvSpPr/>
          <p:nvPr/>
        </p:nvSpPr>
        <p:spPr>
          <a:xfrm>
            <a:off x="107520" y="5478684"/>
            <a:ext cx="2200507" cy="122911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2400" b="1" kern="0" dirty="0">
                <a:solidFill>
                  <a:srgbClr val="000000"/>
                </a:solidFill>
                <a:latin typeface="Century Gothic" panose="020B0502020202020204" pitchFamily="34" charset="0"/>
                <a:sym typeface="Arial"/>
              </a:rPr>
              <a:t>RAG</a:t>
            </a:r>
            <a:endParaRPr lang="en-US" sz="1867" b="1" kern="0" dirty="0">
              <a:solidFill>
                <a:srgbClr val="000000"/>
              </a:solidFill>
              <a:latin typeface="Century Gothic" panose="020B0502020202020204" pitchFamily="34" charset="0"/>
              <a:sym typeface="Arial"/>
            </a:endParaRPr>
          </a:p>
        </p:txBody>
      </p:sp>
      <p:sp>
        <p:nvSpPr>
          <p:cNvPr id="7" name="TextBox 6">
            <a:extLst>
              <a:ext uri="{FF2B5EF4-FFF2-40B4-BE49-F238E27FC236}">
                <a16:creationId xmlns:a16="http://schemas.microsoft.com/office/drawing/2014/main" id="{62D9F7C8-CEB3-393D-EFDB-80BB16B43215}"/>
              </a:ext>
            </a:extLst>
          </p:cNvPr>
          <p:cNvSpPr txBox="1"/>
          <p:nvPr/>
        </p:nvSpPr>
        <p:spPr>
          <a:xfrm>
            <a:off x="3083773" y="791393"/>
            <a:ext cx="8029160" cy="6669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latin typeface="-webkit-standard"/>
                <a:sym typeface="Arial"/>
              </a:rPr>
              <a:t>Summarize donor information of the highest contributors from swing states from the 2024 presidential election</a:t>
            </a:r>
            <a:endParaRPr lang="en-US" sz="1867" kern="0" dirty="0">
              <a:solidFill>
                <a:srgbClr val="000000"/>
              </a:solidFill>
              <a:latin typeface="Arial"/>
              <a:sym typeface="Arial"/>
            </a:endParaRPr>
          </a:p>
        </p:txBody>
      </p:sp>
      <p:pic>
        <p:nvPicPr>
          <p:cNvPr id="9" name="Picture 8" descr="A screenshot of a cellphone&#10;&#10;Description automatically generated">
            <a:extLst>
              <a:ext uri="{FF2B5EF4-FFF2-40B4-BE49-F238E27FC236}">
                <a16:creationId xmlns:a16="http://schemas.microsoft.com/office/drawing/2014/main" id="{538FF602-3FE1-FE8B-2C1C-B60B953E1FDD}"/>
              </a:ext>
            </a:extLst>
          </p:cNvPr>
          <p:cNvPicPr>
            <a:picLocks noChangeAspect="1"/>
          </p:cNvPicPr>
          <p:nvPr/>
        </p:nvPicPr>
        <p:blipFill>
          <a:blip r:embed="rId3"/>
          <a:stretch>
            <a:fillRect/>
          </a:stretch>
        </p:blipFill>
        <p:spPr>
          <a:xfrm>
            <a:off x="12605757" y="916739"/>
            <a:ext cx="6633796" cy="6858000"/>
          </a:xfrm>
          <a:prstGeom prst="rect">
            <a:avLst/>
          </a:prstGeom>
        </p:spPr>
      </p:pic>
      <p:pic>
        <p:nvPicPr>
          <p:cNvPr id="3" name="Graphic 2" descr="User with solid fill">
            <a:extLst>
              <a:ext uri="{FF2B5EF4-FFF2-40B4-BE49-F238E27FC236}">
                <a16:creationId xmlns:a16="http://schemas.microsoft.com/office/drawing/2014/main" id="{C23C98FF-E719-8760-3FEE-ED64228A8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0477" y="511524"/>
            <a:ext cx="1219200" cy="1219200"/>
          </a:xfrm>
          <a:prstGeom prst="rect">
            <a:avLst/>
          </a:prstGeom>
        </p:spPr>
      </p:pic>
      <p:sp>
        <p:nvSpPr>
          <p:cNvPr id="6" name="TextBox 5">
            <a:extLst>
              <a:ext uri="{FF2B5EF4-FFF2-40B4-BE49-F238E27FC236}">
                <a16:creationId xmlns:a16="http://schemas.microsoft.com/office/drawing/2014/main" id="{DC701B15-9147-39AB-B053-10BCE77CD455}"/>
              </a:ext>
            </a:extLst>
          </p:cNvPr>
          <p:cNvSpPr txBox="1"/>
          <p:nvPr/>
        </p:nvSpPr>
        <p:spPr>
          <a:xfrm>
            <a:off x="3083773" y="2228340"/>
            <a:ext cx="8029160" cy="210358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latin typeface="Arial"/>
                <a:sym typeface="Arial"/>
              </a:rPr>
              <a:t>In the 2024 presidential election, several prominent donors from swing states made significant contributions to the campaigns:</a:t>
            </a:r>
          </a:p>
          <a:p>
            <a:pPr defTabSz="1219170">
              <a:buClr>
                <a:srgbClr val="000000"/>
              </a:buClr>
            </a:pPr>
            <a:endParaRPr lang="en-US" sz="1867" kern="0" dirty="0">
              <a:solidFill>
                <a:srgbClr val="000000"/>
              </a:solidFill>
              <a:latin typeface="Arial"/>
              <a:sym typeface="Arial"/>
            </a:endParaRPr>
          </a:p>
          <a:p>
            <a:pPr defTabSz="1219170">
              <a:buClr>
                <a:srgbClr val="000000"/>
              </a:buClr>
              <a:buFont typeface="Arial" panose="020B0604020202020204" pitchFamily="34" charset="0"/>
              <a:buChar char="•"/>
            </a:pPr>
            <a:r>
              <a:rPr lang="en-US" sz="1867" b="1" kern="0" dirty="0">
                <a:solidFill>
                  <a:srgbClr val="000000"/>
                </a:solidFill>
                <a:highlight>
                  <a:srgbClr val="FFFF00"/>
                </a:highlight>
                <a:latin typeface="Arial"/>
                <a:sym typeface="Arial"/>
              </a:rPr>
              <a:t>Elon Musk</a:t>
            </a:r>
            <a:r>
              <a:rPr lang="en-US" sz="1867" kern="0" dirty="0">
                <a:solidFill>
                  <a:srgbClr val="000000"/>
                </a:solidFill>
                <a:highlight>
                  <a:srgbClr val="FFFF00"/>
                </a:highlight>
                <a:latin typeface="Arial"/>
                <a:sym typeface="Arial"/>
              </a:rPr>
              <a:t>: Residing in Texas, a state with shifting political dynamics, Musk emerged as one of the largest individual political donors…</a:t>
            </a:r>
          </a:p>
          <a:p>
            <a:pPr defTabSz="1219170">
              <a:buClr>
                <a:srgbClr val="000000"/>
              </a:buClr>
              <a:buFont typeface="Arial" panose="020B0604020202020204" pitchFamily="34" charset="0"/>
              <a:buChar char="•"/>
            </a:pPr>
            <a:r>
              <a:rPr lang="en-US" sz="1867" b="1" kern="0" dirty="0">
                <a:solidFill>
                  <a:srgbClr val="000000"/>
                </a:solidFill>
                <a:latin typeface="Arial"/>
                <a:sym typeface="Arial"/>
              </a:rPr>
              <a:t>Timothy Mellon</a:t>
            </a:r>
            <a:r>
              <a:rPr lang="en-US" sz="1867" kern="0" dirty="0">
                <a:solidFill>
                  <a:srgbClr val="000000"/>
                </a:solidFill>
                <a:latin typeface="Arial"/>
                <a:sym typeface="Arial"/>
              </a:rPr>
              <a:t>: A Wyoming-based businessman…</a:t>
            </a:r>
          </a:p>
          <a:p>
            <a:pPr defTabSz="1219170">
              <a:buClr>
                <a:srgbClr val="000000"/>
              </a:buClr>
              <a:buFont typeface="Arial" panose="020B0604020202020204" pitchFamily="34" charset="0"/>
              <a:buChar char="•"/>
            </a:pPr>
            <a:r>
              <a:rPr lang="en-US" sz="1867" b="1" kern="0" dirty="0">
                <a:solidFill>
                  <a:srgbClr val="000000"/>
                </a:solidFill>
                <a:latin typeface="Arial"/>
                <a:sym typeface="Arial"/>
              </a:rPr>
              <a:t>Miriam Adelson</a:t>
            </a:r>
            <a:r>
              <a:rPr lang="en-US" sz="1867" kern="0" dirty="0">
                <a:solidFill>
                  <a:srgbClr val="000000"/>
                </a:solidFill>
                <a:latin typeface="Arial"/>
                <a:sym typeface="Arial"/>
              </a:rPr>
              <a:t>: Although based in Nevada…</a:t>
            </a:r>
          </a:p>
        </p:txBody>
      </p:sp>
      <p:pic>
        <p:nvPicPr>
          <p:cNvPr id="8" name="Picture 7">
            <a:extLst>
              <a:ext uri="{FF2B5EF4-FFF2-40B4-BE49-F238E27FC236}">
                <a16:creationId xmlns:a16="http://schemas.microsoft.com/office/drawing/2014/main" id="{8CC220C3-3690-D873-A5E8-32446A7E2895}"/>
              </a:ext>
            </a:extLst>
          </p:cNvPr>
          <p:cNvPicPr>
            <a:picLocks noChangeAspect="1"/>
          </p:cNvPicPr>
          <p:nvPr/>
        </p:nvPicPr>
        <p:blipFill>
          <a:blip r:embed="rId6"/>
          <a:stretch>
            <a:fillRect/>
          </a:stretch>
        </p:blipFill>
        <p:spPr>
          <a:xfrm>
            <a:off x="1873731" y="2216010"/>
            <a:ext cx="792692" cy="792692"/>
          </a:xfrm>
          <a:prstGeom prst="rect">
            <a:avLst/>
          </a:prstGeom>
        </p:spPr>
      </p:pic>
      <p:sp>
        <p:nvSpPr>
          <p:cNvPr id="2" name="TextBox 1">
            <a:extLst>
              <a:ext uri="{FF2B5EF4-FFF2-40B4-BE49-F238E27FC236}">
                <a16:creationId xmlns:a16="http://schemas.microsoft.com/office/drawing/2014/main" id="{F218BD1E-D735-2746-C510-FCD1CFA407BB}"/>
              </a:ext>
            </a:extLst>
          </p:cNvPr>
          <p:cNvSpPr txBox="1"/>
          <p:nvPr/>
        </p:nvSpPr>
        <p:spPr>
          <a:xfrm>
            <a:off x="4846646" y="5750004"/>
            <a:ext cx="1092879" cy="1077218"/>
          </a:xfrm>
          <a:prstGeom prst="rect">
            <a:avLst/>
          </a:prstGeom>
          <a:noFill/>
        </p:spPr>
        <p:txBody>
          <a:bodyPr wrap="square">
            <a:spAutoFit/>
          </a:bodyPr>
          <a:lstStyle/>
          <a:p>
            <a:pPr defTabSz="1219170">
              <a:buClr>
                <a:srgbClr val="000000"/>
              </a:buClr>
            </a:pPr>
            <a:r>
              <a:rPr lang="en-US" sz="6400" kern="0" dirty="0">
                <a:solidFill>
                  <a:srgbClr val="000000"/>
                </a:solidFill>
                <a:latin typeface="Arial"/>
                <a:cs typeface="Arial"/>
                <a:sym typeface="Arial"/>
              </a:rPr>
              <a:t>❌</a:t>
            </a:r>
          </a:p>
        </p:txBody>
      </p:sp>
      <p:sp>
        <p:nvSpPr>
          <p:cNvPr id="5" name="TextBox 4">
            <a:extLst>
              <a:ext uri="{FF2B5EF4-FFF2-40B4-BE49-F238E27FC236}">
                <a16:creationId xmlns:a16="http://schemas.microsoft.com/office/drawing/2014/main" id="{72B372A3-D99E-D247-4B98-BE2403F40A27}"/>
              </a:ext>
            </a:extLst>
          </p:cNvPr>
          <p:cNvSpPr txBox="1"/>
          <p:nvPr/>
        </p:nvSpPr>
        <p:spPr>
          <a:xfrm>
            <a:off x="5939523" y="5869901"/>
            <a:ext cx="3583783" cy="584775"/>
          </a:xfrm>
          <a:prstGeom prst="rect">
            <a:avLst/>
          </a:prstGeom>
          <a:noFill/>
        </p:spPr>
        <p:txBody>
          <a:bodyPr wrap="square" rtlCol="0">
            <a:spAutoFit/>
          </a:bodyPr>
          <a:lstStyle/>
          <a:p>
            <a:pPr defTabSz="1219170">
              <a:buClr>
                <a:srgbClr val="000000"/>
              </a:buClr>
            </a:pPr>
            <a:r>
              <a:rPr lang="en-US" sz="3200" kern="0" dirty="0">
                <a:solidFill>
                  <a:srgbClr val="000000"/>
                </a:solidFill>
                <a:latin typeface="Arial"/>
                <a:cs typeface="Arial"/>
                <a:sym typeface="Arial"/>
              </a:rPr>
              <a:t>Not a swing state</a:t>
            </a:r>
          </a:p>
        </p:txBody>
      </p:sp>
      <p:sp>
        <p:nvSpPr>
          <p:cNvPr id="10" name="Slide Number Placeholder 9">
            <a:extLst>
              <a:ext uri="{FF2B5EF4-FFF2-40B4-BE49-F238E27FC236}">
                <a16:creationId xmlns:a16="http://schemas.microsoft.com/office/drawing/2014/main" id="{C619BEA8-6A88-CE2B-D24F-9B38AD18E261}"/>
              </a:ext>
            </a:extLst>
          </p:cNvPr>
          <p:cNvSpPr>
            <a:spLocks noGrp="1"/>
          </p:cNvSpPr>
          <p:nvPr>
            <p:ph type="sldNum" idx="12"/>
          </p:nvPr>
        </p:nvSpPr>
        <p:spPr/>
        <p:txBody>
          <a:bodyPr/>
          <a:lstStyle/>
          <a:p>
            <a:pPr defTabSz="1219170"/>
            <a:fld id="{00000000-1234-1234-1234-123412341234}" type="slidenum">
              <a:rPr lang="en" kern="0"/>
              <a:pPr defTabSz="1219170"/>
              <a:t>4</a:t>
            </a:fld>
            <a:endParaRPr lang="en" kern="0"/>
          </a:p>
        </p:txBody>
      </p:sp>
    </p:spTree>
    <p:extLst>
      <p:ext uri="{BB962C8B-B14F-4D97-AF65-F5344CB8AC3E}">
        <p14:creationId xmlns:p14="http://schemas.microsoft.com/office/powerpoint/2010/main" val="100518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C11B3-EA60-42D8-F026-378856FA1622}"/>
            </a:ext>
          </a:extLst>
        </p:cNvPr>
        <p:cNvGrpSpPr/>
        <p:nvPr/>
      </p:nvGrpSpPr>
      <p:grpSpPr>
        <a:xfrm>
          <a:off x="0" y="0"/>
          <a:ext cx="0" cy="0"/>
          <a:chOff x="0" y="0"/>
          <a:chExt cx="0" cy="0"/>
        </a:xfrm>
      </p:grpSpPr>
      <p:pic>
        <p:nvPicPr>
          <p:cNvPr id="9" name="Picture 8" descr="A screenshot of a cellphone&#10;&#10;Description automatically generated">
            <a:extLst>
              <a:ext uri="{FF2B5EF4-FFF2-40B4-BE49-F238E27FC236}">
                <a16:creationId xmlns:a16="http://schemas.microsoft.com/office/drawing/2014/main" id="{9B23FCF8-8C01-C32A-04FD-57C886E373AD}"/>
              </a:ext>
            </a:extLst>
          </p:cNvPr>
          <p:cNvPicPr>
            <a:picLocks noChangeAspect="1"/>
          </p:cNvPicPr>
          <p:nvPr/>
        </p:nvPicPr>
        <p:blipFill>
          <a:blip r:embed="rId3"/>
          <a:stretch>
            <a:fillRect/>
          </a:stretch>
        </p:blipFill>
        <p:spPr>
          <a:xfrm>
            <a:off x="12605757" y="916739"/>
            <a:ext cx="6633796" cy="6858000"/>
          </a:xfrm>
          <a:prstGeom prst="rect">
            <a:avLst/>
          </a:prstGeom>
        </p:spPr>
      </p:pic>
      <p:sp>
        <p:nvSpPr>
          <p:cNvPr id="5" name="TextBox 4">
            <a:extLst>
              <a:ext uri="{FF2B5EF4-FFF2-40B4-BE49-F238E27FC236}">
                <a16:creationId xmlns:a16="http://schemas.microsoft.com/office/drawing/2014/main" id="{A044BD15-A15D-FE8D-7062-0273FABBDABE}"/>
              </a:ext>
            </a:extLst>
          </p:cNvPr>
          <p:cNvSpPr txBox="1"/>
          <p:nvPr/>
        </p:nvSpPr>
        <p:spPr>
          <a:xfrm>
            <a:off x="4846646" y="5750004"/>
            <a:ext cx="1092879" cy="1077218"/>
          </a:xfrm>
          <a:prstGeom prst="rect">
            <a:avLst/>
          </a:prstGeom>
          <a:noFill/>
        </p:spPr>
        <p:txBody>
          <a:bodyPr wrap="square">
            <a:spAutoFit/>
          </a:bodyPr>
          <a:lstStyle/>
          <a:p>
            <a:pPr defTabSz="1219170">
              <a:buClr>
                <a:srgbClr val="000000"/>
              </a:buClr>
            </a:pPr>
            <a:r>
              <a:rPr lang="en-US" sz="6400" kern="0" dirty="0">
                <a:solidFill>
                  <a:srgbClr val="000000"/>
                </a:solidFill>
                <a:latin typeface="Arial"/>
                <a:cs typeface="Arial"/>
                <a:sym typeface="Arial"/>
              </a:rPr>
              <a:t>❌</a:t>
            </a:r>
          </a:p>
        </p:txBody>
      </p:sp>
      <p:sp>
        <p:nvSpPr>
          <p:cNvPr id="10" name="TextBox 9">
            <a:extLst>
              <a:ext uri="{FF2B5EF4-FFF2-40B4-BE49-F238E27FC236}">
                <a16:creationId xmlns:a16="http://schemas.microsoft.com/office/drawing/2014/main" id="{37756C71-7DC2-9C11-1242-A885FDB43BFA}"/>
              </a:ext>
            </a:extLst>
          </p:cNvPr>
          <p:cNvSpPr txBox="1"/>
          <p:nvPr/>
        </p:nvSpPr>
        <p:spPr>
          <a:xfrm>
            <a:off x="5939523" y="5869901"/>
            <a:ext cx="3583783" cy="584775"/>
          </a:xfrm>
          <a:prstGeom prst="rect">
            <a:avLst/>
          </a:prstGeom>
          <a:noFill/>
        </p:spPr>
        <p:txBody>
          <a:bodyPr wrap="square" rtlCol="0">
            <a:spAutoFit/>
          </a:bodyPr>
          <a:lstStyle/>
          <a:p>
            <a:pPr defTabSz="1219170">
              <a:buClr>
                <a:srgbClr val="000000"/>
              </a:buClr>
            </a:pPr>
            <a:r>
              <a:rPr lang="en-US" sz="3200" kern="0" dirty="0">
                <a:solidFill>
                  <a:srgbClr val="000000"/>
                </a:solidFill>
                <a:latin typeface="Arial"/>
                <a:cs typeface="Arial"/>
                <a:sym typeface="Arial"/>
              </a:rPr>
              <a:t>Not a swing state</a:t>
            </a:r>
          </a:p>
        </p:txBody>
      </p:sp>
      <p:sp>
        <p:nvSpPr>
          <p:cNvPr id="14" name="TextBox 13">
            <a:extLst>
              <a:ext uri="{FF2B5EF4-FFF2-40B4-BE49-F238E27FC236}">
                <a16:creationId xmlns:a16="http://schemas.microsoft.com/office/drawing/2014/main" id="{753FFA24-664A-2D93-9BAE-F1F66E117C2C}"/>
              </a:ext>
            </a:extLst>
          </p:cNvPr>
          <p:cNvSpPr txBox="1"/>
          <p:nvPr/>
        </p:nvSpPr>
        <p:spPr>
          <a:xfrm>
            <a:off x="2879677" y="404105"/>
            <a:ext cx="8029160" cy="6669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latin typeface="-webkit-standard"/>
                <a:sym typeface="Arial"/>
              </a:rPr>
              <a:t>Summarize donor information of the highest contributors from swing states from the 2024 presidential election</a:t>
            </a:r>
            <a:endParaRPr lang="en-US" sz="1867" kern="0" dirty="0">
              <a:solidFill>
                <a:srgbClr val="000000"/>
              </a:solidFill>
              <a:latin typeface="Arial"/>
              <a:sym typeface="Arial"/>
            </a:endParaRPr>
          </a:p>
        </p:txBody>
      </p:sp>
      <p:pic>
        <p:nvPicPr>
          <p:cNvPr id="15" name="Graphic 14" descr="User with solid fill">
            <a:extLst>
              <a:ext uri="{FF2B5EF4-FFF2-40B4-BE49-F238E27FC236}">
                <a16:creationId xmlns:a16="http://schemas.microsoft.com/office/drawing/2014/main" id="{AFD7DF09-34D6-4D23-255E-84D208A9F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6381" y="124236"/>
            <a:ext cx="1219200" cy="1219200"/>
          </a:xfrm>
          <a:prstGeom prst="rect">
            <a:avLst/>
          </a:prstGeom>
        </p:spPr>
      </p:pic>
      <p:sp>
        <p:nvSpPr>
          <p:cNvPr id="16" name="Slide Number Placeholder 15">
            <a:extLst>
              <a:ext uri="{FF2B5EF4-FFF2-40B4-BE49-F238E27FC236}">
                <a16:creationId xmlns:a16="http://schemas.microsoft.com/office/drawing/2014/main" id="{483D2BA3-1CEA-D3DD-FF2C-2F33D1C1B2D0}"/>
              </a:ext>
            </a:extLst>
          </p:cNvPr>
          <p:cNvSpPr>
            <a:spLocks noGrp="1"/>
          </p:cNvSpPr>
          <p:nvPr>
            <p:ph type="sldNum" idx="12"/>
          </p:nvPr>
        </p:nvSpPr>
        <p:spPr/>
        <p:txBody>
          <a:bodyPr/>
          <a:lstStyle/>
          <a:p>
            <a:pPr defTabSz="1219170"/>
            <a:fld id="{00000000-1234-1234-1234-123412341234}" type="slidenum">
              <a:rPr lang="en" kern="0"/>
              <a:pPr defTabSz="1219170"/>
              <a:t>5</a:t>
            </a:fld>
            <a:endParaRPr lang="en" kern="0"/>
          </a:p>
        </p:txBody>
      </p:sp>
      <p:pic>
        <p:nvPicPr>
          <p:cNvPr id="4" name="Picture 3" descr="A screenshot of a news article&#10;&#10;Description automatically generated">
            <a:extLst>
              <a:ext uri="{FF2B5EF4-FFF2-40B4-BE49-F238E27FC236}">
                <a16:creationId xmlns:a16="http://schemas.microsoft.com/office/drawing/2014/main" id="{73548A4C-0CB6-D211-1551-7D18D7641FF9}"/>
              </a:ext>
            </a:extLst>
          </p:cNvPr>
          <p:cNvPicPr>
            <a:picLocks noChangeAspect="1"/>
          </p:cNvPicPr>
          <p:nvPr/>
        </p:nvPicPr>
        <p:blipFill>
          <a:blip r:embed="rId6"/>
          <a:stretch>
            <a:fillRect/>
          </a:stretch>
        </p:blipFill>
        <p:spPr>
          <a:xfrm>
            <a:off x="2199117" y="1690913"/>
            <a:ext cx="8622496" cy="5042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4F19C678-3591-C377-1B8D-B6BFE864B78D}"/>
              </a:ext>
            </a:extLst>
          </p:cNvPr>
          <p:cNvSpPr/>
          <p:nvPr/>
        </p:nvSpPr>
        <p:spPr>
          <a:xfrm>
            <a:off x="2461190" y="2711865"/>
            <a:ext cx="5685801" cy="581115"/>
          </a:xfrm>
          <a:prstGeom prst="rect">
            <a:avLst/>
          </a:prstGeom>
          <a:solidFill>
            <a:srgbClr val="FFFF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3" name="Rectangle 12">
            <a:extLst>
              <a:ext uri="{FF2B5EF4-FFF2-40B4-BE49-F238E27FC236}">
                <a16:creationId xmlns:a16="http://schemas.microsoft.com/office/drawing/2014/main" id="{BD64D572-97DB-87A7-F7DA-BD0F301477F8}"/>
              </a:ext>
            </a:extLst>
          </p:cNvPr>
          <p:cNvSpPr/>
          <p:nvPr/>
        </p:nvSpPr>
        <p:spPr>
          <a:xfrm>
            <a:off x="8146991" y="5455108"/>
            <a:ext cx="2039596" cy="581115"/>
          </a:xfrm>
          <a:prstGeom prst="rect">
            <a:avLst/>
          </a:prstGeom>
          <a:solidFill>
            <a:srgbClr val="FFFF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7" name="Rectangle 16">
            <a:extLst>
              <a:ext uri="{FF2B5EF4-FFF2-40B4-BE49-F238E27FC236}">
                <a16:creationId xmlns:a16="http://schemas.microsoft.com/office/drawing/2014/main" id="{B1AD3BB2-F5AB-3565-30C4-F74A07F814CD}"/>
              </a:ext>
            </a:extLst>
          </p:cNvPr>
          <p:cNvSpPr/>
          <p:nvPr/>
        </p:nvSpPr>
        <p:spPr>
          <a:xfrm>
            <a:off x="6510366" y="404105"/>
            <a:ext cx="2069612" cy="417673"/>
          </a:xfrm>
          <a:prstGeom prst="rect">
            <a:avLst/>
          </a:prstGeom>
          <a:solidFill>
            <a:srgbClr val="FFFF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a:extLst>
              <a:ext uri="{FF2B5EF4-FFF2-40B4-BE49-F238E27FC236}">
                <a16:creationId xmlns:a16="http://schemas.microsoft.com/office/drawing/2014/main" id="{BEA3F23F-A61E-ACD3-3085-C697B67E7DD0}"/>
              </a:ext>
            </a:extLst>
          </p:cNvPr>
          <p:cNvSpPr/>
          <p:nvPr/>
        </p:nvSpPr>
        <p:spPr>
          <a:xfrm>
            <a:off x="9035754" y="404105"/>
            <a:ext cx="1317212" cy="417673"/>
          </a:xfrm>
          <a:prstGeom prst="rect">
            <a:avLst/>
          </a:prstGeom>
          <a:solidFill>
            <a:srgbClr val="FFFF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35583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48032-3B8D-5C25-862A-34B1ADAE6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52D44-9C31-3BCE-36B2-0F30630F0041}"/>
              </a:ext>
            </a:extLst>
          </p:cNvPr>
          <p:cNvSpPr>
            <a:spLocks noGrp="1"/>
          </p:cNvSpPr>
          <p:nvPr>
            <p:ph type="title"/>
          </p:nvPr>
        </p:nvSpPr>
        <p:spPr/>
        <p:txBody>
          <a:bodyPr>
            <a:normAutofit/>
          </a:bodyPr>
          <a:lstStyle/>
          <a:p>
            <a:r>
              <a:rPr lang="en-US" dirty="0"/>
              <a:t>How AI interacted with our data in 2024</a:t>
            </a:r>
          </a:p>
        </p:txBody>
      </p:sp>
      <p:sp>
        <p:nvSpPr>
          <p:cNvPr id="3" name="Rectangle 2">
            <a:extLst>
              <a:ext uri="{FF2B5EF4-FFF2-40B4-BE49-F238E27FC236}">
                <a16:creationId xmlns:a16="http://schemas.microsoft.com/office/drawing/2014/main" id="{BB3DAA50-45F8-E299-93F5-47004036DC5C}"/>
              </a:ext>
            </a:extLst>
          </p:cNvPr>
          <p:cNvSpPr/>
          <p:nvPr/>
        </p:nvSpPr>
        <p:spPr>
          <a:xfrm>
            <a:off x="6790642" y="2091220"/>
            <a:ext cx="2725892" cy="1522571"/>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2400" b="1" kern="0" dirty="0">
                <a:solidFill>
                  <a:srgbClr val="000000"/>
                </a:solidFill>
                <a:latin typeface="Century Gothic" panose="020B0502020202020204" pitchFamily="34" charset="0"/>
                <a:sym typeface="Arial"/>
              </a:rPr>
              <a:t>Text2SQL</a:t>
            </a:r>
            <a:endParaRPr lang="en-US" sz="1867" b="1" kern="0" dirty="0">
              <a:solidFill>
                <a:srgbClr val="000000"/>
              </a:solidFill>
              <a:latin typeface="Century Gothic" panose="020B0502020202020204" pitchFamily="34" charset="0"/>
              <a:sym typeface="Arial"/>
            </a:endParaRPr>
          </a:p>
        </p:txBody>
      </p:sp>
      <p:sp>
        <p:nvSpPr>
          <p:cNvPr id="4" name="Rectangle 3">
            <a:extLst>
              <a:ext uri="{FF2B5EF4-FFF2-40B4-BE49-F238E27FC236}">
                <a16:creationId xmlns:a16="http://schemas.microsoft.com/office/drawing/2014/main" id="{4B42E26D-D881-49AA-9D95-B855CA5052EB}"/>
              </a:ext>
            </a:extLst>
          </p:cNvPr>
          <p:cNvSpPr/>
          <p:nvPr/>
        </p:nvSpPr>
        <p:spPr>
          <a:xfrm>
            <a:off x="2433883" y="2036848"/>
            <a:ext cx="2725892" cy="1522571"/>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2400" b="1" kern="0" dirty="0">
                <a:solidFill>
                  <a:srgbClr val="000000"/>
                </a:solidFill>
                <a:latin typeface="Century Gothic" panose="020B0502020202020204" pitchFamily="34" charset="0"/>
                <a:sym typeface="Arial"/>
              </a:rPr>
              <a:t>RAG</a:t>
            </a:r>
            <a:endParaRPr lang="en-US" sz="1867" b="1" kern="0" dirty="0">
              <a:solidFill>
                <a:srgbClr val="000000"/>
              </a:solidFill>
              <a:latin typeface="Century Gothic" panose="020B0502020202020204" pitchFamily="34" charset="0"/>
              <a:sym typeface="Arial"/>
            </a:endParaRPr>
          </a:p>
        </p:txBody>
      </p:sp>
      <p:sp>
        <p:nvSpPr>
          <p:cNvPr id="5" name="TextBox 4">
            <a:extLst>
              <a:ext uri="{FF2B5EF4-FFF2-40B4-BE49-F238E27FC236}">
                <a16:creationId xmlns:a16="http://schemas.microsoft.com/office/drawing/2014/main" id="{4D61246C-9F4D-5DD9-6EBD-3D206296E699}"/>
              </a:ext>
            </a:extLst>
          </p:cNvPr>
          <p:cNvSpPr txBox="1"/>
          <p:nvPr/>
        </p:nvSpPr>
        <p:spPr>
          <a:xfrm>
            <a:off x="754073" y="4043124"/>
            <a:ext cx="1092879" cy="1077218"/>
          </a:xfrm>
          <a:prstGeom prst="rect">
            <a:avLst/>
          </a:prstGeom>
          <a:noFill/>
        </p:spPr>
        <p:txBody>
          <a:bodyPr wrap="square">
            <a:spAutoFit/>
          </a:bodyPr>
          <a:lstStyle/>
          <a:p>
            <a:pPr defTabSz="1219170">
              <a:buClr>
                <a:srgbClr val="000000"/>
              </a:buClr>
            </a:pPr>
            <a:r>
              <a:rPr lang="en-US" sz="6400" kern="0" dirty="0">
                <a:solidFill>
                  <a:srgbClr val="000000"/>
                </a:solidFill>
                <a:latin typeface="Arial"/>
                <a:cs typeface="Arial"/>
                <a:sym typeface="Arial"/>
              </a:rPr>
              <a:t>❌</a:t>
            </a:r>
          </a:p>
        </p:txBody>
      </p:sp>
      <p:sp>
        <p:nvSpPr>
          <p:cNvPr id="6" name="TextBox 5">
            <a:extLst>
              <a:ext uri="{FF2B5EF4-FFF2-40B4-BE49-F238E27FC236}">
                <a16:creationId xmlns:a16="http://schemas.microsoft.com/office/drawing/2014/main" id="{CF9952E9-EC80-2AA4-1327-B9CA1BF9D705}"/>
              </a:ext>
            </a:extLst>
          </p:cNvPr>
          <p:cNvSpPr txBox="1"/>
          <p:nvPr/>
        </p:nvSpPr>
        <p:spPr>
          <a:xfrm>
            <a:off x="1882303" y="3892921"/>
            <a:ext cx="4240791" cy="1569660"/>
          </a:xfrm>
          <a:prstGeom prst="rect">
            <a:avLst/>
          </a:prstGeom>
          <a:noFill/>
        </p:spPr>
        <p:txBody>
          <a:bodyPr wrap="square" rtlCol="0">
            <a:spAutoFit/>
          </a:bodyPr>
          <a:lstStyle/>
          <a:p>
            <a:pPr defTabSz="1219170">
              <a:buClr>
                <a:srgbClr val="000000"/>
              </a:buClr>
            </a:pPr>
            <a:r>
              <a:rPr lang="en-US" sz="3200" kern="0" dirty="0">
                <a:solidFill>
                  <a:srgbClr val="000000"/>
                </a:solidFill>
                <a:latin typeface="Arial"/>
                <a:cs typeface="Arial"/>
                <a:sym typeface="Arial"/>
              </a:rPr>
              <a:t>Data access limited to point lookups based on semantic similarity</a:t>
            </a:r>
          </a:p>
        </p:txBody>
      </p:sp>
      <p:sp>
        <p:nvSpPr>
          <p:cNvPr id="7" name="Rectangle 6">
            <a:extLst>
              <a:ext uri="{FF2B5EF4-FFF2-40B4-BE49-F238E27FC236}">
                <a16:creationId xmlns:a16="http://schemas.microsoft.com/office/drawing/2014/main" id="{A00B7EBF-150D-047B-9512-9853E0BDEA38}"/>
              </a:ext>
            </a:extLst>
          </p:cNvPr>
          <p:cNvSpPr/>
          <p:nvPr/>
        </p:nvSpPr>
        <p:spPr>
          <a:xfrm>
            <a:off x="6515947" y="1710299"/>
            <a:ext cx="5676053" cy="3698240"/>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Slide Number Placeholder 7">
            <a:extLst>
              <a:ext uri="{FF2B5EF4-FFF2-40B4-BE49-F238E27FC236}">
                <a16:creationId xmlns:a16="http://schemas.microsoft.com/office/drawing/2014/main" id="{0F08BBFC-5A1C-D546-8503-F38B9DCE9933}"/>
              </a:ext>
            </a:extLst>
          </p:cNvPr>
          <p:cNvSpPr>
            <a:spLocks noGrp="1"/>
          </p:cNvSpPr>
          <p:nvPr>
            <p:ph type="sldNum" idx="12"/>
          </p:nvPr>
        </p:nvSpPr>
        <p:spPr/>
        <p:txBody>
          <a:bodyPr/>
          <a:lstStyle/>
          <a:p>
            <a:pPr defTabSz="1219170"/>
            <a:fld id="{00000000-1234-1234-1234-123412341234}" type="slidenum">
              <a:rPr lang="en" kern="0"/>
              <a:pPr defTabSz="1219170"/>
              <a:t>6</a:t>
            </a:fld>
            <a:endParaRPr lang="en" kern="0"/>
          </a:p>
        </p:txBody>
      </p:sp>
    </p:spTree>
    <p:extLst>
      <p:ext uri="{BB962C8B-B14F-4D97-AF65-F5344CB8AC3E}">
        <p14:creationId xmlns:p14="http://schemas.microsoft.com/office/powerpoint/2010/main" val="277655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4EC5-B565-74D2-F92D-178A1A4F39A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299F2AA-280C-C5F7-F4DE-3DBCC5B6E237}"/>
              </a:ext>
            </a:extLst>
          </p:cNvPr>
          <p:cNvSpPr txBox="1"/>
          <p:nvPr/>
        </p:nvSpPr>
        <p:spPr>
          <a:xfrm>
            <a:off x="3083773" y="791393"/>
            <a:ext cx="8029160" cy="379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latin typeface="-webkit-standard"/>
                <a:sym typeface="Arial"/>
              </a:rPr>
              <a:t>Summarize donor information of the highest </a:t>
            </a:r>
            <a:r>
              <a:rPr lang="en-US" sz="1867" kern="0" dirty="0">
                <a:solidFill>
                  <a:srgbClr val="000000"/>
                </a:solidFill>
                <a:highlight>
                  <a:srgbClr val="FFFF00"/>
                </a:highlight>
                <a:latin typeface="-webkit-standard"/>
                <a:sym typeface="Arial"/>
              </a:rPr>
              <a:t>contributors from swing states</a:t>
            </a:r>
            <a:endParaRPr lang="en-US" sz="1867" kern="0" dirty="0">
              <a:solidFill>
                <a:srgbClr val="000000"/>
              </a:solidFill>
              <a:highlight>
                <a:srgbClr val="FFFF00"/>
              </a:highlight>
              <a:latin typeface="Arial"/>
              <a:sym typeface="Arial"/>
            </a:endParaRPr>
          </a:p>
        </p:txBody>
      </p:sp>
      <p:pic>
        <p:nvPicPr>
          <p:cNvPr id="9" name="Picture 8" descr="A screenshot of a cellphone&#10;&#10;Description automatically generated">
            <a:extLst>
              <a:ext uri="{FF2B5EF4-FFF2-40B4-BE49-F238E27FC236}">
                <a16:creationId xmlns:a16="http://schemas.microsoft.com/office/drawing/2014/main" id="{A863921C-FD50-6143-F8C6-1E1462B9F6F2}"/>
              </a:ext>
            </a:extLst>
          </p:cNvPr>
          <p:cNvPicPr>
            <a:picLocks noChangeAspect="1"/>
          </p:cNvPicPr>
          <p:nvPr/>
        </p:nvPicPr>
        <p:blipFill>
          <a:blip r:embed="rId3"/>
          <a:stretch>
            <a:fillRect/>
          </a:stretch>
        </p:blipFill>
        <p:spPr>
          <a:xfrm>
            <a:off x="12605757" y="916739"/>
            <a:ext cx="6633796" cy="6858000"/>
          </a:xfrm>
          <a:prstGeom prst="rect">
            <a:avLst/>
          </a:prstGeom>
        </p:spPr>
      </p:pic>
      <p:pic>
        <p:nvPicPr>
          <p:cNvPr id="3" name="Graphic 2" descr="User with solid fill">
            <a:extLst>
              <a:ext uri="{FF2B5EF4-FFF2-40B4-BE49-F238E27FC236}">
                <a16:creationId xmlns:a16="http://schemas.microsoft.com/office/drawing/2014/main" id="{D2777E06-72E0-EFDA-B433-48EB3CA803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0477" y="511524"/>
            <a:ext cx="1219200" cy="1219200"/>
          </a:xfrm>
          <a:prstGeom prst="rect">
            <a:avLst/>
          </a:prstGeom>
        </p:spPr>
      </p:pic>
      <p:sp>
        <p:nvSpPr>
          <p:cNvPr id="5" name="Rectangle 4">
            <a:extLst>
              <a:ext uri="{FF2B5EF4-FFF2-40B4-BE49-F238E27FC236}">
                <a16:creationId xmlns:a16="http://schemas.microsoft.com/office/drawing/2014/main" id="{6D2360C4-DA8B-F61D-C415-8A79C443B1BE}"/>
              </a:ext>
            </a:extLst>
          </p:cNvPr>
          <p:cNvSpPr/>
          <p:nvPr/>
        </p:nvSpPr>
        <p:spPr>
          <a:xfrm>
            <a:off x="153786" y="5127277"/>
            <a:ext cx="2725892" cy="1522571"/>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2400" b="1" kern="0" dirty="0">
                <a:solidFill>
                  <a:srgbClr val="000000"/>
                </a:solidFill>
                <a:latin typeface="Century Gothic" panose="020B0502020202020204" pitchFamily="34" charset="0"/>
                <a:sym typeface="Arial"/>
              </a:rPr>
              <a:t>Text2SQL</a:t>
            </a:r>
            <a:endParaRPr lang="en-US" sz="1867" b="1" kern="0" dirty="0">
              <a:solidFill>
                <a:srgbClr val="000000"/>
              </a:solidFill>
              <a:latin typeface="Century Gothic" panose="020B0502020202020204" pitchFamily="34" charset="0"/>
              <a:sym typeface="Arial"/>
            </a:endParaRPr>
          </a:p>
        </p:txBody>
      </p:sp>
      <p:sp>
        <p:nvSpPr>
          <p:cNvPr id="11" name="TextBox 10">
            <a:extLst>
              <a:ext uri="{FF2B5EF4-FFF2-40B4-BE49-F238E27FC236}">
                <a16:creationId xmlns:a16="http://schemas.microsoft.com/office/drawing/2014/main" id="{B5D826A5-7BE9-455D-1857-C26EB6FEC1BA}"/>
              </a:ext>
            </a:extLst>
          </p:cNvPr>
          <p:cNvSpPr txBox="1"/>
          <p:nvPr/>
        </p:nvSpPr>
        <p:spPr>
          <a:xfrm>
            <a:off x="4300967" y="2035401"/>
            <a:ext cx="5594773" cy="666977"/>
          </a:xfrm>
          <a:prstGeom prst="rect">
            <a:avLst/>
          </a:prstGeom>
          <a:noFill/>
        </p:spPr>
        <p:txBody>
          <a:bodyPr wrap="square">
            <a:spAutoFit/>
          </a:bodyPr>
          <a:lstStyle/>
          <a:p>
            <a:pPr defTabSz="1219170">
              <a:buClr>
                <a:srgbClr val="000000"/>
              </a:buClr>
            </a:pPr>
            <a:r>
              <a:rPr lang="en-US" sz="1867" kern="0" dirty="0">
                <a:solidFill>
                  <a:srgbClr val="1D1C1D"/>
                </a:solidFill>
                <a:latin typeface="Monaco" pitchFamily="2" charset="77"/>
                <a:cs typeface="Arial"/>
                <a:sym typeface="Arial"/>
              </a:rPr>
              <a:t>SELECT * FROM contributions</a:t>
            </a:r>
          </a:p>
          <a:p>
            <a:pPr defTabSz="1219170">
              <a:buClr>
                <a:srgbClr val="000000"/>
              </a:buClr>
            </a:pPr>
            <a:r>
              <a:rPr lang="en-US" sz="1867" kern="0" dirty="0">
                <a:solidFill>
                  <a:srgbClr val="1D1C1D"/>
                </a:solidFill>
                <a:latin typeface="Monaco" pitchFamily="2" charset="77"/>
                <a:cs typeface="Arial"/>
                <a:sym typeface="Arial"/>
              </a:rPr>
              <a:t>WHERE </a:t>
            </a:r>
            <a:r>
              <a:rPr lang="en-US" sz="1867" kern="0" dirty="0" err="1">
                <a:solidFill>
                  <a:srgbClr val="1D1C1D"/>
                </a:solidFill>
                <a:latin typeface="Monaco" pitchFamily="2" charset="77"/>
                <a:cs typeface="Arial"/>
                <a:sym typeface="Arial"/>
              </a:rPr>
              <a:t>swing_state</a:t>
            </a:r>
            <a:r>
              <a:rPr lang="en-US" sz="1867" kern="0" dirty="0">
                <a:solidFill>
                  <a:srgbClr val="1D1C1D"/>
                </a:solidFill>
                <a:latin typeface="Monaco" pitchFamily="2" charset="77"/>
                <a:cs typeface="Arial"/>
                <a:sym typeface="Arial"/>
              </a:rPr>
              <a:t> == True</a:t>
            </a:r>
            <a:endParaRPr lang="en-US" sz="1867"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A721DBC1-AEFD-E514-54CC-D12B2692A5F5}"/>
              </a:ext>
            </a:extLst>
          </p:cNvPr>
          <p:cNvPicPr>
            <a:picLocks noChangeAspect="1"/>
          </p:cNvPicPr>
          <p:nvPr/>
        </p:nvPicPr>
        <p:blipFill>
          <a:blip r:embed="rId6"/>
          <a:srcRect b="75239"/>
          <a:stretch/>
        </p:blipFill>
        <p:spPr>
          <a:xfrm>
            <a:off x="1945445" y="7433591"/>
            <a:ext cx="8827568" cy="920143"/>
          </a:xfrm>
          <a:prstGeom prst="rect">
            <a:avLst/>
          </a:prstGeom>
        </p:spPr>
      </p:pic>
      <p:sp>
        <p:nvSpPr>
          <p:cNvPr id="4" name="TextBox 3">
            <a:extLst>
              <a:ext uri="{FF2B5EF4-FFF2-40B4-BE49-F238E27FC236}">
                <a16:creationId xmlns:a16="http://schemas.microsoft.com/office/drawing/2014/main" id="{C9D78887-AE2A-1C06-A15B-949B2839FF3A}"/>
              </a:ext>
            </a:extLst>
          </p:cNvPr>
          <p:cNvSpPr txBox="1"/>
          <p:nvPr/>
        </p:nvSpPr>
        <p:spPr>
          <a:xfrm>
            <a:off x="4260327" y="3389524"/>
            <a:ext cx="1092879" cy="1077218"/>
          </a:xfrm>
          <a:prstGeom prst="rect">
            <a:avLst/>
          </a:prstGeom>
          <a:noFill/>
        </p:spPr>
        <p:txBody>
          <a:bodyPr wrap="square">
            <a:spAutoFit/>
          </a:bodyPr>
          <a:lstStyle/>
          <a:p>
            <a:pPr defTabSz="1219170">
              <a:buClr>
                <a:srgbClr val="000000"/>
              </a:buClr>
            </a:pPr>
            <a:r>
              <a:rPr lang="en-US" sz="6400" kern="0" dirty="0">
                <a:solidFill>
                  <a:srgbClr val="000000"/>
                </a:solidFill>
                <a:latin typeface="Arial"/>
                <a:cs typeface="Arial"/>
                <a:sym typeface="Arial"/>
              </a:rPr>
              <a:t>❌</a:t>
            </a:r>
          </a:p>
        </p:txBody>
      </p:sp>
      <p:sp>
        <p:nvSpPr>
          <p:cNvPr id="6" name="TextBox 5">
            <a:extLst>
              <a:ext uri="{FF2B5EF4-FFF2-40B4-BE49-F238E27FC236}">
                <a16:creationId xmlns:a16="http://schemas.microsoft.com/office/drawing/2014/main" id="{1285636D-8659-BD06-EA4A-3E2D230CA11B}"/>
              </a:ext>
            </a:extLst>
          </p:cNvPr>
          <p:cNvSpPr txBox="1"/>
          <p:nvPr/>
        </p:nvSpPr>
        <p:spPr>
          <a:xfrm>
            <a:off x="5353205" y="3509421"/>
            <a:ext cx="6200711" cy="584775"/>
          </a:xfrm>
          <a:prstGeom prst="rect">
            <a:avLst/>
          </a:prstGeom>
          <a:noFill/>
        </p:spPr>
        <p:txBody>
          <a:bodyPr wrap="square" rtlCol="0">
            <a:spAutoFit/>
          </a:bodyPr>
          <a:lstStyle/>
          <a:p>
            <a:pPr defTabSz="1219170">
              <a:buClr>
                <a:srgbClr val="000000"/>
              </a:buClr>
            </a:pPr>
            <a:r>
              <a:rPr lang="en-US" sz="3200" kern="0" dirty="0">
                <a:solidFill>
                  <a:srgbClr val="000000"/>
                </a:solidFill>
                <a:latin typeface="Arial"/>
                <a:cs typeface="Arial"/>
                <a:sym typeface="Arial"/>
              </a:rPr>
              <a:t>No data column for swing state</a:t>
            </a:r>
          </a:p>
        </p:txBody>
      </p:sp>
      <p:pic>
        <p:nvPicPr>
          <p:cNvPr id="10" name="Graphic 9" descr="Earth globe: Americas with solid fill">
            <a:extLst>
              <a:ext uri="{FF2B5EF4-FFF2-40B4-BE49-F238E27FC236}">
                <a16:creationId xmlns:a16="http://schemas.microsoft.com/office/drawing/2014/main" id="{10319C24-1E27-45F1-1548-1CB9CF33FF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6564" y="116614"/>
            <a:ext cx="615553" cy="615553"/>
          </a:xfrm>
          <a:prstGeom prst="rect">
            <a:avLst/>
          </a:prstGeom>
        </p:spPr>
      </p:pic>
      <p:sp>
        <p:nvSpPr>
          <p:cNvPr id="12" name="Slide Number Placeholder 11">
            <a:extLst>
              <a:ext uri="{FF2B5EF4-FFF2-40B4-BE49-F238E27FC236}">
                <a16:creationId xmlns:a16="http://schemas.microsoft.com/office/drawing/2014/main" id="{D1653668-A6E6-905D-E62C-02ACE6B24951}"/>
              </a:ext>
            </a:extLst>
          </p:cNvPr>
          <p:cNvSpPr>
            <a:spLocks noGrp="1"/>
          </p:cNvSpPr>
          <p:nvPr>
            <p:ph type="sldNum" idx="12"/>
          </p:nvPr>
        </p:nvSpPr>
        <p:spPr/>
        <p:txBody>
          <a:bodyPr/>
          <a:lstStyle/>
          <a:p>
            <a:pPr defTabSz="1219170"/>
            <a:fld id="{00000000-1234-1234-1234-123412341234}" type="slidenum">
              <a:rPr lang="en" kern="0"/>
              <a:pPr defTabSz="1219170"/>
              <a:t>7</a:t>
            </a:fld>
            <a:endParaRPr lang="en" kern="0"/>
          </a:p>
        </p:txBody>
      </p:sp>
      <p:graphicFrame>
        <p:nvGraphicFramePr>
          <p:cNvPr id="8" name="Google Shape;505;p22">
            <a:extLst>
              <a:ext uri="{FF2B5EF4-FFF2-40B4-BE49-F238E27FC236}">
                <a16:creationId xmlns:a16="http://schemas.microsoft.com/office/drawing/2014/main" id="{A7D96E1C-2DA2-4632-CEEA-18EB91DB1705}"/>
              </a:ext>
            </a:extLst>
          </p:cNvPr>
          <p:cNvGraphicFramePr/>
          <p:nvPr/>
        </p:nvGraphicFramePr>
        <p:xfrm>
          <a:off x="3961041" y="5207803"/>
          <a:ext cx="7289709" cy="1569800"/>
        </p:xfrm>
        <a:graphic>
          <a:graphicData uri="http://schemas.openxmlformats.org/drawingml/2006/table">
            <a:tbl>
              <a:tblPr firstRow="1" bandRow="1">
                <a:tableStyleId>{073A0DAA-6AF3-43AB-8588-CEC1D06C72B9}</a:tableStyleId>
              </a:tblPr>
              <a:tblGrid>
                <a:gridCol w="2231291">
                  <a:extLst>
                    <a:ext uri="{9D8B030D-6E8A-4147-A177-3AD203B41FA5}">
                      <a16:colId xmlns:a16="http://schemas.microsoft.com/office/drawing/2014/main" val="20000"/>
                    </a:ext>
                  </a:extLst>
                </a:gridCol>
                <a:gridCol w="1988843">
                  <a:extLst>
                    <a:ext uri="{9D8B030D-6E8A-4147-A177-3AD203B41FA5}">
                      <a16:colId xmlns:a16="http://schemas.microsoft.com/office/drawing/2014/main" val="20001"/>
                    </a:ext>
                  </a:extLst>
                </a:gridCol>
                <a:gridCol w="1237696">
                  <a:extLst>
                    <a:ext uri="{9D8B030D-6E8A-4147-A177-3AD203B41FA5}">
                      <a16:colId xmlns:a16="http://schemas.microsoft.com/office/drawing/2014/main" val="20002"/>
                    </a:ext>
                  </a:extLst>
                </a:gridCol>
                <a:gridCol w="1831879">
                  <a:extLst>
                    <a:ext uri="{9D8B030D-6E8A-4147-A177-3AD203B41FA5}">
                      <a16:colId xmlns:a16="http://schemas.microsoft.com/office/drawing/2014/main" val="20003"/>
                    </a:ext>
                  </a:extLst>
                </a:gridCol>
              </a:tblGrid>
              <a:tr h="650267">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solidFill>
                            <a:schemeClr val="bg1"/>
                          </a:solidFill>
                          <a:latin typeface="Century Gothic" panose="020B0502020202020204" pitchFamily="34" charset="0"/>
                        </a:rPr>
                        <a:t>Name</a:t>
                      </a:r>
                      <a:endParaRPr sz="13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solidFill>
                            <a:schemeClr val="bg1"/>
                          </a:solidFill>
                          <a:latin typeface="Century Gothic" panose="020B0502020202020204" pitchFamily="34" charset="0"/>
                        </a:rPr>
                        <a:t>Transaction Amount</a:t>
                      </a:r>
                      <a:endParaRPr sz="15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u="none" strike="noStrike" cap="none" dirty="0">
                          <a:solidFill>
                            <a:schemeClr val="bg1"/>
                          </a:solidFill>
                          <a:latin typeface="Century Gothic" panose="020B0502020202020204" pitchFamily="34" charset="0"/>
                        </a:rPr>
                        <a:t>State</a:t>
                      </a:r>
                      <a:endParaRPr sz="15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solidFill>
                            <a:schemeClr val="bg1"/>
                          </a:solidFill>
                          <a:latin typeface="Century Gothic" panose="020B0502020202020204" pitchFamily="34" charset="0"/>
                        </a:rPr>
                        <a:t>Occupation</a:t>
                      </a:r>
                      <a:endParaRPr sz="1500" u="none" strike="noStrike" cap="none" dirty="0">
                        <a:solidFill>
                          <a:schemeClr val="bg1"/>
                        </a:solidFill>
                        <a:latin typeface="Century Gothic" panose="020B0502020202020204" pitchFamily="34" charset="0"/>
                      </a:endParaRPr>
                    </a:p>
                  </a:txBody>
                  <a:tcPr marL="243867" marR="243867" marT="121933" marB="121933"/>
                </a:tc>
                <a:extLst>
                  <a:ext uri="{0D108BD9-81ED-4DB2-BD59-A6C34878D82A}">
                    <a16:rowId xmlns:a16="http://schemas.microsoft.com/office/drawing/2014/main" val="10000"/>
                  </a:ext>
                </a:extLst>
              </a:tr>
              <a:tr h="467387">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latin typeface="Century Gothic" panose="020B0502020202020204" pitchFamily="34" charset="0"/>
                        </a:rPr>
                        <a:t>Smith, Gerald</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1300" dirty="0">
                          <a:latin typeface="Century Gothic" panose="020B0502020202020204" pitchFamily="34" charset="0"/>
                        </a:rPr>
                        <a:t>9232024</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1300" dirty="0">
                          <a:latin typeface="Century Gothic" panose="020B0502020202020204" pitchFamily="34" charset="0"/>
                        </a:rPr>
                        <a:t>PA</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500" dirty="0">
                          <a:latin typeface="Century Gothic" panose="020B0502020202020204" pitchFamily="34" charset="0"/>
                        </a:rPr>
                        <a:t>Self-employed</a:t>
                      </a:r>
                      <a:endParaRPr sz="1500" u="none" strike="noStrike" cap="none" dirty="0">
                        <a:latin typeface="Century Gothic" panose="020B0502020202020204" pitchFamily="34" charset="0"/>
                      </a:endParaRPr>
                    </a:p>
                  </a:txBody>
                  <a:tcPr marL="243867" marR="243867" marT="121933" marB="121933"/>
                </a:tc>
                <a:extLst>
                  <a:ext uri="{0D108BD9-81ED-4DB2-BD59-A6C34878D82A}">
                    <a16:rowId xmlns:a16="http://schemas.microsoft.com/office/drawing/2014/main" val="10001"/>
                  </a:ext>
                </a:extLst>
              </a:tr>
              <a:tr h="447067">
                <a:tc>
                  <a:txBody>
                    <a:bodyPr/>
                    <a:lstStyle/>
                    <a:p>
                      <a:pPr marL="0" marR="0" lvl="0" indent="0" algn="l" rtl="0">
                        <a:lnSpc>
                          <a:spcPct val="100000"/>
                        </a:lnSpc>
                        <a:spcBef>
                          <a:spcPts val="0"/>
                        </a:spcBef>
                        <a:spcAft>
                          <a:spcPts val="0"/>
                        </a:spcAft>
                        <a:buClr>
                          <a:srgbClr val="000000"/>
                        </a:buClr>
                        <a:buSzPts val="1000"/>
                        <a:buFont typeface="Arial"/>
                        <a:buNone/>
                      </a:pPr>
                      <a:r>
                        <a:rPr lang="en-US" sz="1300" u="none" strike="noStrike" cap="none" dirty="0">
                          <a:latin typeface="Century Gothic" panose="020B0502020202020204" pitchFamily="34" charset="0"/>
                        </a:rPr>
                        <a:t>…</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1300" dirty="0">
                          <a:latin typeface="Century Gothic" panose="020B0502020202020204" pitchFamily="34" charset="0"/>
                        </a:rPr>
                        <a:t>…</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latin typeface="Century Gothic" panose="020B0502020202020204" pitchFamily="34" charset="0"/>
                        </a:rPr>
                        <a:t>…</a:t>
                      </a:r>
                      <a:endParaRPr sz="1300" u="none" strike="noStrike" cap="none" dirty="0">
                        <a:solidFill>
                          <a:schemeClr val="dk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latin typeface="Century Gothic" panose="020B0502020202020204" pitchFamily="34" charset="0"/>
                        </a:rPr>
                        <a:t>…</a:t>
                      </a:r>
                      <a:endParaRPr sz="1500" u="none" strike="noStrike" cap="none" dirty="0">
                        <a:latin typeface="Century Gothic" panose="020B0502020202020204" pitchFamily="34" charset="0"/>
                      </a:endParaRPr>
                    </a:p>
                  </a:txBody>
                  <a:tcPr marL="243867" marR="243867" marT="121933" marB="1219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8064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F5810-2D02-6387-DC06-E476513344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3A113FD-E2FA-D923-0E7B-1D1EB8BFA165}"/>
              </a:ext>
            </a:extLst>
          </p:cNvPr>
          <p:cNvSpPr txBox="1"/>
          <p:nvPr/>
        </p:nvSpPr>
        <p:spPr>
          <a:xfrm>
            <a:off x="3083773" y="791393"/>
            <a:ext cx="8029160" cy="379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1219170">
              <a:buClr>
                <a:srgbClr val="000000"/>
              </a:buClr>
            </a:pPr>
            <a:r>
              <a:rPr lang="en-US" sz="1867" kern="0" dirty="0">
                <a:solidFill>
                  <a:srgbClr val="000000"/>
                </a:solidFill>
                <a:highlight>
                  <a:srgbClr val="FFFF00"/>
                </a:highlight>
                <a:latin typeface="-webkit-standard"/>
                <a:sym typeface="Arial"/>
              </a:rPr>
              <a:t>Summarize donor </a:t>
            </a:r>
            <a:r>
              <a:rPr lang="en-US" sz="1867" kern="0" dirty="0">
                <a:solidFill>
                  <a:srgbClr val="000000"/>
                </a:solidFill>
                <a:latin typeface="-webkit-standard"/>
                <a:sym typeface="Arial"/>
              </a:rPr>
              <a:t>information of the highest contributors from swing states</a:t>
            </a:r>
            <a:endParaRPr lang="en-US" sz="1867" kern="0" dirty="0">
              <a:solidFill>
                <a:srgbClr val="000000"/>
              </a:solidFill>
              <a:latin typeface="Arial"/>
              <a:sym typeface="Arial"/>
            </a:endParaRPr>
          </a:p>
        </p:txBody>
      </p:sp>
      <p:pic>
        <p:nvPicPr>
          <p:cNvPr id="9" name="Picture 8" descr="A screenshot of a cellphone&#10;&#10;Description automatically generated">
            <a:extLst>
              <a:ext uri="{FF2B5EF4-FFF2-40B4-BE49-F238E27FC236}">
                <a16:creationId xmlns:a16="http://schemas.microsoft.com/office/drawing/2014/main" id="{6AFE3A3C-59DA-14DB-166C-ABA4AD3F8299}"/>
              </a:ext>
            </a:extLst>
          </p:cNvPr>
          <p:cNvPicPr>
            <a:picLocks noChangeAspect="1"/>
          </p:cNvPicPr>
          <p:nvPr/>
        </p:nvPicPr>
        <p:blipFill>
          <a:blip r:embed="rId3"/>
          <a:stretch>
            <a:fillRect/>
          </a:stretch>
        </p:blipFill>
        <p:spPr>
          <a:xfrm>
            <a:off x="12605757" y="916739"/>
            <a:ext cx="6633796" cy="6858000"/>
          </a:xfrm>
          <a:prstGeom prst="rect">
            <a:avLst/>
          </a:prstGeom>
        </p:spPr>
      </p:pic>
      <p:pic>
        <p:nvPicPr>
          <p:cNvPr id="3" name="Graphic 2" descr="User with solid fill">
            <a:extLst>
              <a:ext uri="{FF2B5EF4-FFF2-40B4-BE49-F238E27FC236}">
                <a16:creationId xmlns:a16="http://schemas.microsoft.com/office/drawing/2014/main" id="{E48C1E9D-A84F-B4AF-29E1-8A9A6B8039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0477" y="511524"/>
            <a:ext cx="1219200" cy="1219200"/>
          </a:xfrm>
          <a:prstGeom prst="rect">
            <a:avLst/>
          </a:prstGeom>
        </p:spPr>
      </p:pic>
      <p:sp>
        <p:nvSpPr>
          <p:cNvPr id="5" name="Rectangle 4">
            <a:extLst>
              <a:ext uri="{FF2B5EF4-FFF2-40B4-BE49-F238E27FC236}">
                <a16:creationId xmlns:a16="http://schemas.microsoft.com/office/drawing/2014/main" id="{E148CE77-002B-3796-5E19-516C404967BA}"/>
              </a:ext>
            </a:extLst>
          </p:cNvPr>
          <p:cNvSpPr/>
          <p:nvPr/>
        </p:nvSpPr>
        <p:spPr>
          <a:xfrm>
            <a:off x="153786" y="5127277"/>
            <a:ext cx="2725892" cy="1522571"/>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2400" b="1" kern="0" dirty="0">
                <a:solidFill>
                  <a:srgbClr val="000000"/>
                </a:solidFill>
                <a:latin typeface="Century Gothic" panose="020B0502020202020204" pitchFamily="34" charset="0"/>
                <a:sym typeface="Arial"/>
              </a:rPr>
              <a:t>Text2SQL</a:t>
            </a:r>
            <a:endParaRPr lang="en-US" sz="1867" b="1" kern="0" dirty="0">
              <a:solidFill>
                <a:srgbClr val="000000"/>
              </a:solidFill>
              <a:latin typeface="Century Gothic" panose="020B0502020202020204" pitchFamily="34" charset="0"/>
              <a:sym typeface="Arial"/>
            </a:endParaRPr>
          </a:p>
        </p:txBody>
      </p:sp>
      <p:pic>
        <p:nvPicPr>
          <p:cNvPr id="2" name="Picture 1">
            <a:extLst>
              <a:ext uri="{FF2B5EF4-FFF2-40B4-BE49-F238E27FC236}">
                <a16:creationId xmlns:a16="http://schemas.microsoft.com/office/drawing/2014/main" id="{7E0F210B-157C-BD21-DA71-8A8BCB4E973E}"/>
              </a:ext>
            </a:extLst>
          </p:cNvPr>
          <p:cNvPicPr>
            <a:picLocks noChangeAspect="1"/>
          </p:cNvPicPr>
          <p:nvPr/>
        </p:nvPicPr>
        <p:blipFill>
          <a:blip r:embed="rId6"/>
          <a:srcRect b="75239"/>
          <a:stretch/>
        </p:blipFill>
        <p:spPr>
          <a:xfrm>
            <a:off x="1945445" y="7433591"/>
            <a:ext cx="8827568" cy="920143"/>
          </a:xfrm>
          <a:prstGeom prst="rect">
            <a:avLst/>
          </a:prstGeom>
        </p:spPr>
      </p:pic>
      <p:pic>
        <p:nvPicPr>
          <p:cNvPr id="10" name="Graphic 9" descr="Earth globe: Americas with solid fill">
            <a:extLst>
              <a:ext uri="{FF2B5EF4-FFF2-40B4-BE49-F238E27FC236}">
                <a16:creationId xmlns:a16="http://schemas.microsoft.com/office/drawing/2014/main" id="{14071557-29B8-B8A0-948A-2BCD72EB09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6564" y="116614"/>
            <a:ext cx="615553" cy="615553"/>
          </a:xfrm>
          <a:prstGeom prst="rect">
            <a:avLst/>
          </a:prstGeom>
        </p:spPr>
      </p:pic>
      <p:sp>
        <p:nvSpPr>
          <p:cNvPr id="8" name="TextBox 7">
            <a:extLst>
              <a:ext uri="{FF2B5EF4-FFF2-40B4-BE49-F238E27FC236}">
                <a16:creationId xmlns:a16="http://schemas.microsoft.com/office/drawing/2014/main" id="{431251CE-BA70-E7FE-9849-8A87F61D1A44}"/>
              </a:ext>
            </a:extLst>
          </p:cNvPr>
          <p:cNvSpPr txBox="1"/>
          <p:nvPr/>
        </p:nvSpPr>
        <p:spPr>
          <a:xfrm>
            <a:off x="4704277" y="1924563"/>
            <a:ext cx="5923824" cy="2103589"/>
          </a:xfrm>
          <a:prstGeom prst="rect">
            <a:avLst/>
          </a:prstGeom>
          <a:noFill/>
        </p:spPr>
        <p:txBody>
          <a:bodyPr wrap="square" rtlCol="0">
            <a:spAutoFit/>
          </a:bodyPr>
          <a:lstStyle/>
          <a:p>
            <a:pPr defTabSz="1219170">
              <a:buClr>
                <a:srgbClr val="000000"/>
              </a:buClr>
            </a:pPr>
            <a:r>
              <a:rPr lang="en-US" sz="1867" kern="0" dirty="0">
                <a:solidFill>
                  <a:srgbClr val="1D1C1D"/>
                </a:solidFill>
                <a:latin typeface="Monaco" pitchFamily="2" charset="77"/>
                <a:cs typeface="Arial"/>
                <a:sym typeface="Arial"/>
              </a:rPr>
              <a:t>WITH ( </a:t>
            </a:r>
          </a:p>
          <a:p>
            <a:pPr defTabSz="1219170">
              <a:buClr>
                <a:srgbClr val="000000"/>
              </a:buClr>
            </a:pPr>
            <a:r>
              <a:rPr lang="en-US" sz="1867" kern="0" dirty="0">
                <a:solidFill>
                  <a:srgbClr val="1D1C1D"/>
                </a:solidFill>
                <a:latin typeface="Monaco" pitchFamily="2" charset="77"/>
                <a:cs typeface="Arial"/>
                <a:sym typeface="Arial"/>
              </a:rPr>
              <a:t>	SELECT * FROM contributions 	ORDER BY TRANSACTION_AMT DESC  </a:t>
            </a:r>
          </a:p>
          <a:p>
            <a:pPr defTabSz="1219170">
              <a:buClr>
                <a:srgbClr val="000000"/>
              </a:buClr>
            </a:pPr>
            <a:r>
              <a:rPr lang="en-US" sz="1867" kern="0" dirty="0">
                <a:solidFill>
                  <a:srgbClr val="1D1C1D"/>
                </a:solidFill>
                <a:latin typeface="Monaco" pitchFamily="2" charset="77"/>
                <a:cs typeface="Arial"/>
                <a:sym typeface="Arial"/>
              </a:rPr>
              <a:t>) AS </a:t>
            </a:r>
            <a:r>
              <a:rPr lang="en-US" sz="1867" kern="0" dirty="0" err="1">
                <a:solidFill>
                  <a:srgbClr val="1D1C1D"/>
                </a:solidFill>
                <a:latin typeface="Monaco" pitchFamily="2" charset="77"/>
                <a:cs typeface="Arial"/>
                <a:sym typeface="Arial"/>
              </a:rPr>
              <a:t>highest_contributions</a:t>
            </a:r>
            <a:r>
              <a:rPr lang="en-US" sz="1867" kern="0" dirty="0">
                <a:solidFill>
                  <a:srgbClr val="1D1C1D"/>
                </a:solidFill>
                <a:latin typeface="Monaco" pitchFamily="2" charset="77"/>
                <a:cs typeface="Arial"/>
                <a:sym typeface="Arial"/>
              </a:rPr>
              <a:t> </a:t>
            </a:r>
          </a:p>
          <a:p>
            <a:pPr defTabSz="1219170">
              <a:buClr>
                <a:srgbClr val="000000"/>
              </a:buClr>
            </a:pPr>
            <a:endParaRPr lang="en-US" sz="1867" kern="0" dirty="0">
              <a:solidFill>
                <a:srgbClr val="1D1C1D"/>
              </a:solidFill>
              <a:latin typeface="Monaco" pitchFamily="2" charset="77"/>
              <a:cs typeface="Arial"/>
              <a:sym typeface="Arial"/>
            </a:endParaRPr>
          </a:p>
          <a:p>
            <a:pPr defTabSz="1219170">
              <a:buClr>
                <a:srgbClr val="000000"/>
              </a:buClr>
            </a:pPr>
            <a:r>
              <a:rPr lang="en-US" sz="1867" kern="0" dirty="0">
                <a:solidFill>
                  <a:srgbClr val="1D1C1D"/>
                </a:solidFill>
                <a:latin typeface="Monaco" pitchFamily="2" charset="77"/>
                <a:cs typeface="Arial"/>
                <a:sym typeface="Arial"/>
              </a:rPr>
              <a:t>SELECT * FROM </a:t>
            </a:r>
            <a:r>
              <a:rPr lang="en-US" sz="1867" kern="0" dirty="0" err="1">
                <a:solidFill>
                  <a:srgbClr val="1D1C1D"/>
                </a:solidFill>
                <a:latin typeface="Monaco" pitchFamily="2" charset="77"/>
                <a:cs typeface="Arial"/>
                <a:sym typeface="Arial"/>
              </a:rPr>
              <a:t>highest_contributions</a:t>
            </a:r>
            <a:r>
              <a:rPr lang="en-US" sz="1867" kern="0" dirty="0">
                <a:solidFill>
                  <a:srgbClr val="1D1C1D"/>
                </a:solidFill>
                <a:latin typeface="Monaco" pitchFamily="2" charset="77"/>
                <a:cs typeface="Arial"/>
                <a:sym typeface="Arial"/>
              </a:rPr>
              <a:t> WHERE </a:t>
            </a:r>
            <a:r>
              <a:rPr lang="en-US" sz="1867" kern="0" dirty="0" err="1">
                <a:solidFill>
                  <a:srgbClr val="1D1C1D"/>
                </a:solidFill>
                <a:latin typeface="Monaco" pitchFamily="2" charset="77"/>
                <a:cs typeface="Arial"/>
                <a:sym typeface="Arial"/>
              </a:rPr>
              <a:t>swing_state</a:t>
            </a:r>
            <a:r>
              <a:rPr lang="en-US" sz="1867" kern="0" dirty="0">
                <a:solidFill>
                  <a:srgbClr val="1D1C1D"/>
                </a:solidFill>
                <a:latin typeface="Monaco" pitchFamily="2" charset="77"/>
                <a:cs typeface="Arial"/>
                <a:sym typeface="Arial"/>
              </a:rPr>
              <a:t> == True</a:t>
            </a:r>
            <a:endParaRPr lang="en-US" sz="1867" kern="0" dirty="0">
              <a:solidFill>
                <a:srgbClr val="000000"/>
              </a:solidFill>
              <a:latin typeface="Arial"/>
              <a:cs typeface="Arial"/>
              <a:sym typeface="Arial"/>
            </a:endParaRPr>
          </a:p>
        </p:txBody>
      </p:sp>
      <p:pic>
        <p:nvPicPr>
          <p:cNvPr id="16" name="Graphic 15" descr="Robot with solid fill">
            <a:extLst>
              <a:ext uri="{FF2B5EF4-FFF2-40B4-BE49-F238E27FC236}">
                <a16:creationId xmlns:a16="http://schemas.microsoft.com/office/drawing/2014/main" id="{4A0524E9-E166-6EA9-283D-BBF812982095}"/>
              </a:ext>
            </a:extLst>
          </p:cNvPr>
          <p:cNvPicPr>
            <a:picLocks noChangeAspect="1"/>
          </p:cNvPicPr>
          <p:nvPr/>
        </p:nvPicPr>
        <p:blipFill>
          <a:blip r:embed="rId9">
            <a:extLst>
              <a:ext uri="{96DAC541-7B7A-43D3-8B79-37D633B846F1}">
                <asvg:svgBlip xmlns:asvg="http://schemas.microsoft.com/office/drawing/2016/SVG/main" r:embed="rId10"/>
              </a:ext>
            </a:extLst>
          </a:blip>
          <a:srcRect l="33950" t="2527" b="57473"/>
          <a:stretch/>
        </p:blipFill>
        <p:spPr>
          <a:xfrm>
            <a:off x="3787446" y="154184"/>
            <a:ext cx="910863" cy="551617"/>
          </a:xfrm>
          <a:prstGeom prst="rect">
            <a:avLst/>
          </a:prstGeom>
        </p:spPr>
      </p:pic>
      <p:sp>
        <p:nvSpPr>
          <p:cNvPr id="4" name="TextBox 3">
            <a:extLst>
              <a:ext uri="{FF2B5EF4-FFF2-40B4-BE49-F238E27FC236}">
                <a16:creationId xmlns:a16="http://schemas.microsoft.com/office/drawing/2014/main" id="{84FACA39-DEB4-F5CB-D529-4ED356A1C0C1}"/>
              </a:ext>
            </a:extLst>
          </p:cNvPr>
          <p:cNvSpPr txBox="1"/>
          <p:nvPr/>
        </p:nvSpPr>
        <p:spPr>
          <a:xfrm>
            <a:off x="448623" y="2394049"/>
            <a:ext cx="637735" cy="1077218"/>
          </a:xfrm>
          <a:prstGeom prst="rect">
            <a:avLst/>
          </a:prstGeom>
          <a:noFill/>
        </p:spPr>
        <p:txBody>
          <a:bodyPr wrap="square">
            <a:spAutoFit/>
          </a:bodyPr>
          <a:lstStyle/>
          <a:p>
            <a:pPr defTabSz="1219170">
              <a:buClr>
                <a:srgbClr val="000000"/>
              </a:buClr>
            </a:pPr>
            <a:r>
              <a:rPr lang="en-US" sz="6400" kern="0" dirty="0">
                <a:solidFill>
                  <a:srgbClr val="000000"/>
                </a:solidFill>
                <a:latin typeface="Arial"/>
                <a:cs typeface="Arial"/>
                <a:sym typeface="Arial"/>
              </a:rPr>
              <a:t>❌</a:t>
            </a:r>
          </a:p>
        </p:txBody>
      </p:sp>
      <p:sp>
        <p:nvSpPr>
          <p:cNvPr id="6" name="TextBox 5">
            <a:extLst>
              <a:ext uri="{FF2B5EF4-FFF2-40B4-BE49-F238E27FC236}">
                <a16:creationId xmlns:a16="http://schemas.microsoft.com/office/drawing/2014/main" id="{FD7B5CA1-BE3D-F354-CB10-07EB2C3AF2AB}"/>
              </a:ext>
            </a:extLst>
          </p:cNvPr>
          <p:cNvSpPr txBox="1"/>
          <p:nvPr/>
        </p:nvSpPr>
        <p:spPr>
          <a:xfrm>
            <a:off x="1563899" y="2250655"/>
            <a:ext cx="2725892" cy="2062103"/>
          </a:xfrm>
          <a:prstGeom prst="rect">
            <a:avLst/>
          </a:prstGeom>
          <a:noFill/>
        </p:spPr>
        <p:txBody>
          <a:bodyPr wrap="square" rtlCol="0">
            <a:spAutoFit/>
          </a:bodyPr>
          <a:lstStyle/>
          <a:p>
            <a:pPr defTabSz="1219170">
              <a:buClr>
                <a:srgbClr val="000000"/>
              </a:buClr>
            </a:pPr>
            <a:r>
              <a:rPr lang="en-US" sz="3200" kern="0" dirty="0">
                <a:solidFill>
                  <a:srgbClr val="000000"/>
                </a:solidFill>
                <a:latin typeface="Arial"/>
                <a:cs typeface="Arial"/>
                <a:sym typeface="Arial"/>
              </a:rPr>
              <a:t>Need NL capabilities that go beyond SQL</a:t>
            </a:r>
          </a:p>
        </p:txBody>
      </p:sp>
      <p:pic>
        <p:nvPicPr>
          <p:cNvPr id="11" name="Graphic 10" descr="Mathematics with solid fill">
            <a:extLst>
              <a:ext uri="{FF2B5EF4-FFF2-40B4-BE49-F238E27FC236}">
                <a16:creationId xmlns:a16="http://schemas.microsoft.com/office/drawing/2014/main" id="{C4BFF37F-339D-301E-C0CF-B91B33A482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95705" y="115588"/>
            <a:ext cx="615555" cy="615555"/>
          </a:xfrm>
          <a:prstGeom prst="rect">
            <a:avLst/>
          </a:prstGeom>
        </p:spPr>
      </p:pic>
      <p:pic>
        <p:nvPicPr>
          <p:cNvPr id="12" name="Graphic 11" descr="Table with solid fill">
            <a:extLst>
              <a:ext uri="{FF2B5EF4-FFF2-40B4-BE49-F238E27FC236}">
                <a16:creationId xmlns:a16="http://schemas.microsoft.com/office/drawing/2014/main" id="{CAA52D0B-9E2C-DA9B-4015-B6CD8E8D7A2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96000" y="17016"/>
            <a:ext cx="825333" cy="825333"/>
          </a:xfrm>
          <a:prstGeom prst="rect">
            <a:avLst/>
          </a:prstGeom>
        </p:spPr>
      </p:pic>
      <p:sp>
        <p:nvSpPr>
          <p:cNvPr id="15" name="Slide Number Placeholder 14">
            <a:extLst>
              <a:ext uri="{FF2B5EF4-FFF2-40B4-BE49-F238E27FC236}">
                <a16:creationId xmlns:a16="http://schemas.microsoft.com/office/drawing/2014/main" id="{83D3A964-BDE7-8DAE-2C45-BCCEC2CEA841}"/>
              </a:ext>
            </a:extLst>
          </p:cNvPr>
          <p:cNvSpPr>
            <a:spLocks noGrp="1"/>
          </p:cNvSpPr>
          <p:nvPr>
            <p:ph type="sldNum" idx="12"/>
          </p:nvPr>
        </p:nvSpPr>
        <p:spPr/>
        <p:txBody>
          <a:bodyPr/>
          <a:lstStyle/>
          <a:p>
            <a:pPr defTabSz="1219170"/>
            <a:fld id="{00000000-1234-1234-1234-123412341234}" type="slidenum">
              <a:rPr lang="en" kern="0"/>
              <a:pPr defTabSz="1219170"/>
              <a:t>8</a:t>
            </a:fld>
            <a:endParaRPr lang="en" kern="0"/>
          </a:p>
        </p:txBody>
      </p:sp>
      <p:graphicFrame>
        <p:nvGraphicFramePr>
          <p:cNvPr id="13" name="Google Shape;505;p22">
            <a:extLst>
              <a:ext uri="{FF2B5EF4-FFF2-40B4-BE49-F238E27FC236}">
                <a16:creationId xmlns:a16="http://schemas.microsoft.com/office/drawing/2014/main" id="{D5B4069A-84AA-E4C8-1B95-C650E23E8DF4}"/>
              </a:ext>
            </a:extLst>
          </p:cNvPr>
          <p:cNvGraphicFramePr/>
          <p:nvPr/>
        </p:nvGraphicFramePr>
        <p:xfrm>
          <a:off x="3961041" y="5207803"/>
          <a:ext cx="7289709" cy="1569800"/>
        </p:xfrm>
        <a:graphic>
          <a:graphicData uri="http://schemas.openxmlformats.org/drawingml/2006/table">
            <a:tbl>
              <a:tblPr firstRow="1" bandRow="1">
                <a:tableStyleId>{073A0DAA-6AF3-43AB-8588-CEC1D06C72B9}</a:tableStyleId>
              </a:tblPr>
              <a:tblGrid>
                <a:gridCol w="2231291">
                  <a:extLst>
                    <a:ext uri="{9D8B030D-6E8A-4147-A177-3AD203B41FA5}">
                      <a16:colId xmlns:a16="http://schemas.microsoft.com/office/drawing/2014/main" val="20000"/>
                    </a:ext>
                  </a:extLst>
                </a:gridCol>
                <a:gridCol w="1988843">
                  <a:extLst>
                    <a:ext uri="{9D8B030D-6E8A-4147-A177-3AD203B41FA5}">
                      <a16:colId xmlns:a16="http://schemas.microsoft.com/office/drawing/2014/main" val="20001"/>
                    </a:ext>
                  </a:extLst>
                </a:gridCol>
                <a:gridCol w="1237696">
                  <a:extLst>
                    <a:ext uri="{9D8B030D-6E8A-4147-A177-3AD203B41FA5}">
                      <a16:colId xmlns:a16="http://schemas.microsoft.com/office/drawing/2014/main" val="20002"/>
                    </a:ext>
                  </a:extLst>
                </a:gridCol>
                <a:gridCol w="1831879">
                  <a:extLst>
                    <a:ext uri="{9D8B030D-6E8A-4147-A177-3AD203B41FA5}">
                      <a16:colId xmlns:a16="http://schemas.microsoft.com/office/drawing/2014/main" val="20003"/>
                    </a:ext>
                  </a:extLst>
                </a:gridCol>
              </a:tblGrid>
              <a:tr h="650267">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solidFill>
                            <a:schemeClr val="bg1"/>
                          </a:solidFill>
                          <a:latin typeface="Century Gothic" panose="020B0502020202020204" pitchFamily="34" charset="0"/>
                        </a:rPr>
                        <a:t>Name</a:t>
                      </a:r>
                      <a:endParaRPr sz="13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solidFill>
                            <a:schemeClr val="bg1"/>
                          </a:solidFill>
                          <a:latin typeface="Century Gothic" panose="020B0502020202020204" pitchFamily="34" charset="0"/>
                        </a:rPr>
                        <a:t>Transaction Amount</a:t>
                      </a:r>
                      <a:endParaRPr sz="15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u="none" strike="noStrike" cap="none" dirty="0">
                          <a:solidFill>
                            <a:schemeClr val="bg1"/>
                          </a:solidFill>
                          <a:latin typeface="Century Gothic" panose="020B0502020202020204" pitchFamily="34" charset="0"/>
                        </a:rPr>
                        <a:t>State</a:t>
                      </a:r>
                      <a:endParaRPr sz="1500" u="none" strike="noStrike" cap="none" dirty="0">
                        <a:solidFill>
                          <a:schemeClr val="bg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solidFill>
                            <a:schemeClr val="bg1"/>
                          </a:solidFill>
                          <a:latin typeface="Century Gothic" panose="020B0502020202020204" pitchFamily="34" charset="0"/>
                        </a:rPr>
                        <a:t>Occupation</a:t>
                      </a:r>
                      <a:endParaRPr sz="1500" u="none" strike="noStrike" cap="none" dirty="0">
                        <a:solidFill>
                          <a:schemeClr val="bg1"/>
                        </a:solidFill>
                        <a:latin typeface="Century Gothic" panose="020B0502020202020204" pitchFamily="34" charset="0"/>
                      </a:endParaRPr>
                    </a:p>
                  </a:txBody>
                  <a:tcPr marL="243867" marR="243867" marT="121933" marB="121933"/>
                </a:tc>
                <a:extLst>
                  <a:ext uri="{0D108BD9-81ED-4DB2-BD59-A6C34878D82A}">
                    <a16:rowId xmlns:a16="http://schemas.microsoft.com/office/drawing/2014/main" val="10000"/>
                  </a:ext>
                </a:extLst>
              </a:tr>
              <a:tr h="467387">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latin typeface="Century Gothic" panose="020B0502020202020204" pitchFamily="34" charset="0"/>
                        </a:rPr>
                        <a:t>Smith, Gerald</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1300" dirty="0">
                          <a:latin typeface="Century Gothic" panose="020B0502020202020204" pitchFamily="34" charset="0"/>
                        </a:rPr>
                        <a:t>9232024</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1300" dirty="0">
                          <a:latin typeface="Century Gothic" panose="020B0502020202020204" pitchFamily="34" charset="0"/>
                        </a:rPr>
                        <a:t>PA</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500" dirty="0">
                          <a:latin typeface="Century Gothic" panose="020B0502020202020204" pitchFamily="34" charset="0"/>
                        </a:rPr>
                        <a:t>Self-employed</a:t>
                      </a:r>
                      <a:endParaRPr sz="1500" u="none" strike="noStrike" cap="none" dirty="0">
                        <a:latin typeface="Century Gothic" panose="020B0502020202020204" pitchFamily="34" charset="0"/>
                      </a:endParaRPr>
                    </a:p>
                  </a:txBody>
                  <a:tcPr marL="243867" marR="243867" marT="121933" marB="121933"/>
                </a:tc>
                <a:extLst>
                  <a:ext uri="{0D108BD9-81ED-4DB2-BD59-A6C34878D82A}">
                    <a16:rowId xmlns:a16="http://schemas.microsoft.com/office/drawing/2014/main" val="10001"/>
                  </a:ext>
                </a:extLst>
              </a:tr>
              <a:tr h="447067">
                <a:tc>
                  <a:txBody>
                    <a:bodyPr/>
                    <a:lstStyle/>
                    <a:p>
                      <a:pPr marL="0" marR="0" lvl="0" indent="0" algn="l" rtl="0">
                        <a:lnSpc>
                          <a:spcPct val="100000"/>
                        </a:lnSpc>
                        <a:spcBef>
                          <a:spcPts val="0"/>
                        </a:spcBef>
                        <a:spcAft>
                          <a:spcPts val="0"/>
                        </a:spcAft>
                        <a:buClr>
                          <a:srgbClr val="000000"/>
                        </a:buClr>
                        <a:buSzPts val="1000"/>
                        <a:buFont typeface="Arial"/>
                        <a:buNone/>
                      </a:pPr>
                      <a:r>
                        <a:rPr lang="en-US" sz="1300" u="none" strike="noStrike" cap="none" dirty="0">
                          <a:latin typeface="Century Gothic" panose="020B0502020202020204" pitchFamily="34" charset="0"/>
                        </a:rPr>
                        <a:t>…</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chemeClr val="dk1"/>
                        </a:buClr>
                        <a:buSzPts val="1000"/>
                        <a:buFont typeface="Century Gothic"/>
                        <a:buNone/>
                      </a:pPr>
                      <a:r>
                        <a:rPr lang="en-US" sz="1300" dirty="0">
                          <a:latin typeface="Century Gothic" panose="020B0502020202020204" pitchFamily="34" charset="0"/>
                        </a:rPr>
                        <a:t>…</a:t>
                      </a:r>
                      <a:endParaRPr sz="1500" u="none" strike="noStrike" cap="none" dirty="0">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latin typeface="Century Gothic" panose="020B0502020202020204" pitchFamily="34" charset="0"/>
                        </a:rPr>
                        <a:t>…</a:t>
                      </a:r>
                      <a:endParaRPr sz="1300" u="none" strike="noStrike" cap="none" dirty="0">
                        <a:solidFill>
                          <a:schemeClr val="dk1"/>
                        </a:solidFill>
                        <a:latin typeface="Century Gothic" panose="020B0502020202020204" pitchFamily="34" charset="0"/>
                      </a:endParaRPr>
                    </a:p>
                  </a:txBody>
                  <a:tcPr marL="243867" marR="243867" marT="121933" marB="121933"/>
                </a:tc>
                <a:tc>
                  <a:txBody>
                    <a:bodyPr/>
                    <a:lstStyle/>
                    <a:p>
                      <a:pPr marL="0" marR="0" lvl="0" indent="0" algn="l" rtl="0">
                        <a:lnSpc>
                          <a:spcPct val="100000"/>
                        </a:lnSpc>
                        <a:spcBef>
                          <a:spcPts val="0"/>
                        </a:spcBef>
                        <a:spcAft>
                          <a:spcPts val="0"/>
                        </a:spcAft>
                        <a:buClr>
                          <a:srgbClr val="000000"/>
                        </a:buClr>
                        <a:buSzPts val="1000"/>
                        <a:buFont typeface="Arial"/>
                        <a:buNone/>
                      </a:pPr>
                      <a:r>
                        <a:rPr lang="en-US" sz="1300" dirty="0">
                          <a:latin typeface="Century Gothic" panose="020B0502020202020204" pitchFamily="34" charset="0"/>
                        </a:rPr>
                        <a:t>…</a:t>
                      </a:r>
                      <a:endParaRPr sz="1500" u="none" strike="noStrike" cap="none" dirty="0">
                        <a:latin typeface="Century Gothic" panose="020B0502020202020204" pitchFamily="34" charset="0"/>
                      </a:endParaRPr>
                    </a:p>
                  </a:txBody>
                  <a:tcPr marL="243867" marR="243867" marT="121933" marB="1219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820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6E290-BB25-42BD-A747-2A750FBAC66C}"/>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724E1A25-157A-4582-03A9-B2386DE57366}"/>
              </a:ext>
            </a:extLst>
          </p:cNvPr>
          <p:cNvGrpSpPr/>
          <p:nvPr/>
        </p:nvGrpSpPr>
        <p:grpSpPr>
          <a:xfrm>
            <a:off x="1874011" y="2175906"/>
            <a:ext cx="4490336" cy="4359916"/>
            <a:chOff x="4225234" y="1358007"/>
            <a:chExt cx="2497149" cy="3458710"/>
          </a:xfrm>
          <a:solidFill>
            <a:schemeClr val="accent1">
              <a:lumMod val="60000"/>
              <a:lumOff val="40000"/>
            </a:schemeClr>
          </a:solidFill>
        </p:grpSpPr>
        <p:sp>
          <p:nvSpPr>
            <p:cNvPr id="21" name="Rectangle 20">
              <a:extLst>
                <a:ext uri="{FF2B5EF4-FFF2-40B4-BE49-F238E27FC236}">
                  <a16:creationId xmlns:a16="http://schemas.microsoft.com/office/drawing/2014/main" id="{B0991A17-CCFA-BF57-C76E-E91EF1EA58A1}"/>
                </a:ext>
              </a:extLst>
            </p:cNvPr>
            <p:cNvSpPr/>
            <p:nvPr/>
          </p:nvSpPr>
          <p:spPr>
            <a:xfrm>
              <a:off x="4225234" y="1358007"/>
              <a:ext cx="2497149" cy="17330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Natural Language Capabilities</a:t>
              </a:r>
            </a:p>
          </p:txBody>
        </p:sp>
        <p:sp>
          <p:nvSpPr>
            <p:cNvPr id="22" name="Rectangle 21">
              <a:extLst>
                <a:ext uri="{FF2B5EF4-FFF2-40B4-BE49-F238E27FC236}">
                  <a16:creationId xmlns:a16="http://schemas.microsoft.com/office/drawing/2014/main" id="{E63F8C31-C6AA-4DE5-1368-EA4D05FFFC27}"/>
                </a:ext>
              </a:extLst>
            </p:cNvPr>
            <p:cNvSpPr/>
            <p:nvPr/>
          </p:nvSpPr>
          <p:spPr>
            <a:xfrm>
              <a:off x="4225234" y="3083711"/>
              <a:ext cx="2497149" cy="17330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(Parametric) World Knowledge</a:t>
              </a:r>
            </a:p>
          </p:txBody>
        </p:sp>
      </p:grpSp>
      <p:grpSp>
        <p:nvGrpSpPr>
          <p:cNvPr id="13" name="Group 12">
            <a:extLst>
              <a:ext uri="{FF2B5EF4-FFF2-40B4-BE49-F238E27FC236}">
                <a16:creationId xmlns:a16="http://schemas.microsoft.com/office/drawing/2014/main" id="{2585BD4F-51D3-519A-0B2D-2D6C97E3A598}"/>
              </a:ext>
            </a:extLst>
          </p:cNvPr>
          <p:cNvGrpSpPr/>
          <p:nvPr/>
        </p:nvGrpSpPr>
        <p:grpSpPr>
          <a:xfrm>
            <a:off x="6358264" y="2165781"/>
            <a:ext cx="4490336" cy="4359916"/>
            <a:chOff x="4225234" y="1358007"/>
            <a:chExt cx="2497149" cy="3458710"/>
          </a:xfrm>
        </p:grpSpPr>
        <p:sp>
          <p:nvSpPr>
            <p:cNvPr id="5" name="Rectangle 4">
              <a:extLst>
                <a:ext uri="{FF2B5EF4-FFF2-40B4-BE49-F238E27FC236}">
                  <a16:creationId xmlns:a16="http://schemas.microsoft.com/office/drawing/2014/main" id="{ED62FDCC-77AC-D714-163A-6264BE7BA815}"/>
                </a:ext>
              </a:extLst>
            </p:cNvPr>
            <p:cNvSpPr/>
            <p:nvPr/>
          </p:nvSpPr>
          <p:spPr>
            <a:xfrm>
              <a:off x="4225234" y="1358007"/>
              <a:ext cx="2497149" cy="17330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Exact Computation</a:t>
              </a:r>
            </a:p>
          </p:txBody>
        </p:sp>
        <p:sp>
          <p:nvSpPr>
            <p:cNvPr id="8" name="Rectangle 7">
              <a:extLst>
                <a:ext uri="{FF2B5EF4-FFF2-40B4-BE49-F238E27FC236}">
                  <a16:creationId xmlns:a16="http://schemas.microsoft.com/office/drawing/2014/main" id="{68B80032-2A8E-9BDD-BC09-F4E1DFD805F6}"/>
                </a:ext>
              </a:extLst>
            </p:cNvPr>
            <p:cNvSpPr/>
            <p:nvPr/>
          </p:nvSpPr>
          <p:spPr>
            <a:xfrm>
              <a:off x="4225234" y="3083711"/>
              <a:ext cx="2497149" cy="17330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400" kern="0" dirty="0">
                  <a:solidFill>
                    <a:srgbClr val="FFFFFF"/>
                  </a:solidFill>
                  <a:latin typeface="Arial"/>
                  <a:sym typeface="Arial"/>
                </a:rPr>
                <a:t>(Non-parametric) </a:t>
              </a:r>
            </a:p>
            <a:p>
              <a:pPr algn="ctr" defTabSz="1219170">
                <a:buClr>
                  <a:srgbClr val="000000"/>
                </a:buClr>
              </a:pPr>
              <a:r>
                <a:rPr lang="en-US" sz="2400" kern="0" dirty="0">
                  <a:solidFill>
                    <a:srgbClr val="FFFFFF"/>
                  </a:solidFill>
                  <a:latin typeface="Arial"/>
                  <a:sym typeface="Arial"/>
                </a:rPr>
                <a:t>Explicit Knowledge</a:t>
              </a:r>
            </a:p>
          </p:txBody>
        </p:sp>
      </p:grpSp>
      <p:pic>
        <p:nvPicPr>
          <p:cNvPr id="9" name="Picture 8" descr="A screenshot of a cellphone&#10;&#10;Description automatically generated">
            <a:extLst>
              <a:ext uri="{FF2B5EF4-FFF2-40B4-BE49-F238E27FC236}">
                <a16:creationId xmlns:a16="http://schemas.microsoft.com/office/drawing/2014/main" id="{FD93C9C9-C79D-DDDE-409C-4188A9FBE982}"/>
              </a:ext>
            </a:extLst>
          </p:cNvPr>
          <p:cNvPicPr>
            <a:picLocks noChangeAspect="1"/>
          </p:cNvPicPr>
          <p:nvPr/>
        </p:nvPicPr>
        <p:blipFill>
          <a:blip r:embed="rId3"/>
          <a:stretch>
            <a:fillRect/>
          </a:stretch>
        </p:blipFill>
        <p:spPr>
          <a:xfrm>
            <a:off x="12605757" y="916739"/>
            <a:ext cx="6633796" cy="6858000"/>
          </a:xfrm>
          <a:prstGeom prst="rect">
            <a:avLst/>
          </a:prstGeom>
        </p:spPr>
      </p:pic>
      <p:pic>
        <p:nvPicPr>
          <p:cNvPr id="2" name="Picture 1">
            <a:extLst>
              <a:ext uri="{FF2B5EF4-FFF2-40B4-BE49-F238E27FC236}">
                <a16:creationId xmlns:a16="http://schemas.microsoft.com/office/drawing/2014/main" id="{7C600A6B-6FB1-1902-77CC-A3E2224FBC7D}"/>
              </a:ext>
            </a:extLst>
          </p:cNvPr>
          <p:cNvPicPr>
            <a:picLocks noChangeAspect="1"/>
          </p:cNvPicPr>
          <p:nvPr/>
        </p:nvPicPr>
        <p:blipFill>
          <a:blip r:embed="rId4"/>
          <a:srcRect b="75239"/>
          <a:stretch/>
        </p:blipFill>
        <p:spPr>
          <a:xfrm>
            <a:off x="1945445" y="7433591"/>
            <a:ext cx="8827568" cy="920143"/>
          </a:xfrm>
          <a:prstGeom prst="rect">
            <a:avLst/>
          </a:prstGeom>
        </p:spPr>
      </p:pic>
      <p:pic>
        <p:nvPicPr>
          <p:cNvPr id="14" name="Graphic 13" descr="Database with solid fill">
            <a:extLst>
              <a:ext uri="{FF2B5EF4-FFF2-40B4-BE49-F238E27FC236}">
                <a16:creationId xmlns:a16="http://schemas.microsoft.com/office/drawing/2014/main" id="{9A356DA4-5CC7-A228-4D39-7DF77AE28B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6681" y="1036695"/>
            <a:ext cx="1470412" cy="1470412"/>
          </a:xfrm>
          <a:prstGeom prst="rect">
            <a:avLst/>
          </a:prstGeom>
        </p:spPr>
      </p:pic>
      <p:pic>
        <p:nvPicPr>
          <p:cNvPr id="11" name="Graphic 10" descr="Mathematics with solid fill">
            <a:extLst>
              <a:ext uri="{FF2B5EF4-FFF2-40B4-BE49-F238E27FC236}">
                <a16:creationId xmlns:a16="http://schemas.microsoft.com/office/drawing/2014/main" id="{5D34CFB9-0E5D-EBBB-1F43-1437AC95BB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8265" y="3500085"/>
            <a:ext cx="615555" cy="615555"/>
          </a:xfrm>
          <a:prstGeom prst="rect">
            <a:avLst/>
          </a:prstGeom>
        </p:spPr>
      </p:pic>
      <p:sp>
        <p:nvSpPr>
          <p:cNvPr id="12" name="Title 1">
            <a:extLst>
              <a:ext uri="{FF2B5EF4-FFF2-40B4-BE49-F238E27FC236}">
                <a16:creationId xmlns:a16="http://schemas.microsoft.com/office/drawing/2014/main" id="{A53FF30D-D5B1-46D0-41E5-5FA294AECEAE}"/>
              </a:ext>
            </a:extLst>
          </p:cNvPr>
          <p:cNvSpPr>
            <a:spLocks noGrp="1"/>
          </p:cNvSpPr>
          <p:nvPr>
            <p:ph type="title"/>
          </p:nvPr>
        </p:nvSpPr>
        <p:spPr>
          <a:xfrm>
            <a:off x="415600" y="390167"/>
            <a:ext cx="11360800" cy="763600"/>
          </a:xfrm>
        </p:spPr>
        <p:txBody>
          <a:bodyPr>
            <a:normAutofit/>
          </a:bodyPr>
          <a:lstStyle/>
          <a:p>
            <a:r>
              <a:rPr lang="en-US" dirty="0"/>
              <a:t>Towards Connecting AI to Data…</a:t>
            </a:r>
          </a:p>
        </p:txBody>
      </p:sp>
      <p:pic>
        <p:nvPicPr>
          <p:cNvPr id="23" name="Google Shape;428;p75">
            <a:extLst>
              <a:ext uri="{FF2B5EF4-FFF2-40B4-BE49-F238E27FC236}">
                <a16:creationId xmlns:a16="http://schemas.microsoft.com/office/drawing/2014/main" id="{B77B9C70-D55F-E116-3E7E-E5DF841D16DB}"/>
              </a:ext>
            </a:extLst>
          </p:cNvPr>
          <p:cNvPicPr preferRelativeResize="0"/>
          <p:nvPr/>
        </p:nvPicPr>
        <p:blipFill rotWithShape="1">
          <a:blip r:embed="rId9">
            <a:alphaModFix/>
          </a:blip>
          <a:srcRect/>
          <a:stretch/>
        </p:blipFill>
        <p:spPr>
          <a:xfrm>
            <a:off x="3732255" y="889108"/>
            <a:ext cx="1043419" cy="1576229"/>
          </a:xfrm>
          <a:prstGeom prst="rect">
            <a:avLst/>
          </a:prstGeom>
          <a:noFill/>
          <a:ln>
            <a:noFill/>
          </a:ln>
        </p:spPr>
      </p:pic>
      <p:pic>
        <p:nvPicPr>
          <p:cNvPr id="26" name="Graphic 25" descr="Table with solid fill">
            <a:extLst>
              <a:ext uri="{FF2B5EF4-FFF2-40B4-BE49-F238E27FC236}">
                <a16:creationId xmlns:a16="http://schemas.microsoft.com/office/drawing/2014/main" id="{56D70A5F-CE70-D013-66F0-74839E7337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05772" y="5767207"/>
            <a:ext cx="825333" cy="825333"/>
          </a:xfrm>
          <a:prstGeom prst="rect">
            <a:avLst/>
          </a:prstGeom>
        </p:spPr>
      </p:pic>
      <p:pic>
        <p:nvPicPr>
          <p:cNvPr id="27" name="Graphic 26" descr="Earth globe: Americas with solid fill">
            <a:extLst>
              <a:ext uri="{FF2B5EF4-FFF2-40B4-BE49-F238E27FC236}">
                <a16:creationId xmlns:a16="http://schemas.microsoft.com/office/drawing/2014/main" id="{EF5159FA-E33B-0AEE-3551-60026BD8228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7538" y="5796389"/>
            <a:ext cx="615553" cy="615553"/>
          </a:xfrm>
          <a:prstGeom prst="rect">
            <a:avLst/>
          </a:prstGeom>
        </p:spPr>
      </p:pic>
      <p:pic>
        <p:nvPicPr>
          <p:cNvPr id="28" name="Graphic 27" descr="Robot with solid fill">
            <a:extLst>
              <a:ext uri="{FF2B5EF4-FFF2-40B4-BE49-F238E27FC236}">
                <a16:creationId xmlns:a16="http://schemas.microsoft.com/office/drawing/2014/main" id="{B87D1B01-326D-52D7-D32B-6D406DA691F0}"/>
              </a:ext>
            </a:extLst>
          </p:cNvPr>
          <p:cNvPicPr>
            <a:picLocks noChangeAspect="1"/>
          </p:cNvPicPr>
          <p:nvPr/>
        </p:nvPicPr>
        <p:blipFill>
          <a:blip r:embed="rId14">
            <a:extLst>
              <a:ext uri="{96DAC541-7B7A-43D3-8B79-37D633B846F1}">
                <asvg:svgBlip xmlns:asvg="http://schemas.microsoft.com/office/drawing/2016/SVG/main" r:embed="rId15"/>
              </a:ext>
            </a:extLst>
          </a:blip>
          <a:srcRect l="33950" t="2527" b="57473"/>
          <a:stretch/>
        </p:blipFill>
        <p:spPr>
          <a:xfrm>
            <a:off x="3732255" y="3500086"/>
            <a:ext cx="910863" cy="551617"/>
          </a:xfrm>
          <a:prstGeom prst="rect">
            <a:avLst/>
          </a:prstGeom>
        </p:spPr>
      </p:pic>
      <p:sp>
        <p:nvSpPr>
          <p:cNvPr id="29" name="Slide Number Placeholder 28">
            <a:extLst>
              <a:ext uri="{FF2B5EF4-FFF2-40B4-BE49-F238E27FC236}">
                <a16:creationId xmlns:a16="http://schemas.microsoft.com/office/drawing/2014/main" id="{345936B7-3D29-26A8-EBC5-569E766DEEC8}"/>
              </a:ext>
            </a:extLst>
          </p:cNvPr>
          <p:cNvSpPr>
            <a:spLocks noGrp="1"/>
          </p:cNvSpPr>
          <p:nvPr>
            <p:ph type="sldNum" idx="12"/>
          </p:nvPr>
        </p:nvSpPr>
        <p:spPr/>
        <p:txBody>
          <a:bodyPr/>
          <a:lstStyle/>
          <a:p>
            <a:pPr defTabSz="1219170"/>
            <a:fld id="{00000000-1234-1234-1234-123412341234}" type="slidenum">
              <a:rPr lang="en" kern="0"/>
              <a:pPr defTabSz="1219170"/>
              <a:t>9</a:t>
            </a:fld>
            <a:endParaRPr lang="en" kern="0"/>
          </a:p>
        </p:txBody>
      </p:sp>
    </p:spTree>
    <p:extLst>
      <p:ext uri="{BB962C8B-B14F-4D97-AF65-F5344CB8AC3E}">
        <p14:creationId xmlns:p14="http://schemas.microsoft.com/office/powerpoint/2010/main" val="3946243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theme/theme1.xml><?xml version="1.0" encoding="utf-8"?>
<a:theme xmlns:a="http://schemas.openxmlformats.org/drawingml/2006/main" name="7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D9615F"/>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10709</TotalTime>
  <Words>1629</Words>
  <Application>Microsoft Macintosh PowerPoint</Application>
  <PresentationFormat>Widescreen</PresentationFormat>
  <Paragraphs>301</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-webkit-standard</vt:lpstr>
      <vt:lpstr>Andale Mono</vt:lpstr>
      <vt:lpstr>Aptos</vt:lpstr>
      <vt:lpstr>Arial</vt:lpstr>
      <vt:lpstr>Century Gothic</vt:lpstr>
      <vt:lpstr>Helvetica Neue</vt:lpstr>
      <vt:lpstr>Helvetica Neue Light</vt:lpstr>
      <vt:lpstr>Monaco</vt:lpstr>
      <vt:lpstr>Noto Sans Symbols</vt:lpstr>
      <vt:lpstr>7_Office Theme</vt:lpstr>
      <vt:lpstr> TAG: Table Augmented Generation </vt:lpstr>
      <vt:lpstr>Towards Connecting AI to Data…</vt:lpstr>
      <vt:lpstr>PowerPoint Presentation</vt:lpstr>
      <vt:lpstr>PowerPoint Presentation</vt:lpstr>
      <vt:lpstr>PowerPoint Presentation</vt:lpstr>
      <vt:lpstr>How AI interacted with our data in 2024</vt:lpstr>
      <vt:lpstr>PowerPoint Presentation</vt:lpstr>
      <vt:lpstr>PowerPoint Presentation</vt:lpstr>
      <vt:lpstr>Towards Connecting AI to Data…</vt:lpstr>
      <vt:lpstr>Towards Connecting AI to Data…</vt:lpstr>
      <vt:lpstr>TAG: Table Augmented Generation</vt:lpstr>
      <vt:lpstr>TAG: Table Augmented Generation</vt:lpstr>
      <vt:lpstr>TAG: Table Augmented Generation</vt:lpstr>
      <vt:lpstr>TAG: Table Augmented Generation</vt:lpstr>
      <vt:lpstr>TAG Execution Engine Example:</vt:lpstr>
      <vt:lpstr>LOTUS Introduces Semantic Operators</vt:lpstr>
      <vt:lpstr>Evaluating TAG systems with TAG-Bench </vt:lpstr>
      <vt:lpstr>Evaluating with TAG-Bench</vt:lpstr>
      <vt:lpstr>What’s in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Asim Biswal</dc:creator>
  <cp:lastModifiedBy>Asim Biswal</cp:lastModifiedBy>
  <cp:revision>2</cp:revision>
  <dcterms:created xsi:type="dcterms:W3CDTF">2025-04-15T07:16:38Z</dcterms:created>
  <dcterms:modified xsi:type="dcterms:W3CDTF">2025-04-22T17:46:27Z</dcterms:modified>
</cp:coreProperties>
</file>